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10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-Ti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109" name="Agenda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11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bene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2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Quellenangab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3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alatschüssel mit gebratenem Reis, gekochten Eiern und Stäbch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chüssel mit Lachsfrikadellen, Salat u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Schüssel mit Pappardelle, Petersilienbutter, gerösteten Haselnüssen und geriebenem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alatschüssel mit gebratenem Reis, gekochten Eiern und Stäbch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1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chüssel mit Pappardelle, Petersilienbutter, gerösteten Haselnüssen und geriebenem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72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7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2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weltbild.ch/media/txt/pdf/9783038127963-309.902.326.pdf" TargetMode="Externa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weltbild.ch/media/txt/pdf/9783038127963-309.902.326.pdf" TargetMode="External"/><Relationship Id="rId3" Type="http://schemas.openxmlformats.org/officeDocument/2006/relationships/image" Target="../media/image3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inkedin.com/posts/aronhomberg_can-you-implement-fast-vector-search-on-activity-7238554963839270912-Hs1K?utm_source=share&amp;utm_medium=member_desktop" TargetMode="External"/><Relationship Id="rId3" Type="http://schemas.openxmlformats.org/officeDocument/2006/relationships/hyperlink" Target="https://github.com/kyr0/fast-dotproduct" TargetMode="External"/><Relationship Id="rId4" Type="http://schemas.openxmlformats.org/officeDocument/2006/relationships/hyperlink" Target="https://github.com/kyr0/vectorstore/blob/main/src/store.ts#L31" TargetMode="External"/><Relationship Id="rId5" Type="http://schemas.openxmlformats.org/officeDocument/2006/relationships/hyperlink" Target="https://github.com/kyr0/vectorstore/blob/main/src/experiment_store_ivf_pq_leftover_pq.ts#L171" TargetMode="External"/><Relationship Id="rId6" Type="http://schemas.openxmlformats.org/officeDocument/2006/relationships/hyperlink" Target="https://github.com/kyr0/easy-embeddings" TargetMode="External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kyr0/liquiprompt" TargetMode="External"/><Relationship Id="rId3" Type="http://schemas.openxmlformats.org/officeDocument/2006/relationships/image" Target="../media/image4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kyr0/langdetect-ts" TargetMode="External"/><Relationship Id="rId3" Type="http://schemas.openxmlformats.org/officeDocument/2006/relationships/image" Target="../media/image4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rxiv.org/pdf/2406.06608" TargetMode="External"/><Relationship Id="rId3" Type="http://schemas.openxmlformats.org/officeDocument/2006/relationships/hyperlink" Target="https://github.com/kyr0/quality-prompts-js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53.png"/><Relationship Id="rId4" Type="http://schemas.openxmlformats.org/officeDocument/2006/relationships/image" Target="../media/image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54.png"/><Relationship Id="rId4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"/>
          <p:cNvSpPr txBox="1"/>
          <p:nvPr/>
        </p:nvSpPr>
        <p:spPr>
          <a:xfrm>
            <a:off x="3191981" y="837570"/>
            <a:ext cx="4828184" cy="11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100"/>
            </a:lvl1pPr>
          </a:lstStyle>
          <a:p>
            <a:pPr/>
            <a:r>
              <a:t> </a:t>
            </a:r>
          </a:p>
        </p:txBody>
      </p:sp>
      <p:sp>
        <p:nvSpPr>
          <p:cNvPr id="172" name="Rechteck"/>
          <p:cNvSpPr/>
          <p:nvPr/>
        </p:nvSpPr>
        <p:spPr>
          <a:xfrm>
            <a:off x="16603783" y="11873179"/>
            <a:ext cx="732237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3" name="Bildschirmfoto 2024-07-22 um 13.23.04.png" descr="Bildschirmfoto 2024-07-22 um 13.23.0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256445" y="11366107"/>
            <a:ext cx="15794206" cy="158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Rechteck"/>
          <p:cNvSpPr/>
          <p:nvPr/>
        </p:nvSpPr>
        <p:spPr>
          <a:xfrm>
            <a:off x="6242293" y="12223884"/>
            <a:ext cx="1745296" cy="568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5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085" y="11528601"/>
            <a:ext cx="5948090" cy="180675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-"/>
          <p:cNvSpPr txBox="1"/>
          <p:nvPr/>
        </p:nvSpPr>
        <p:spPr>
          <a:xfrm>
            <a:off x="7177399" y="11971658"/>
            <a:ext cx="383083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200"/>
            </a:lvl1pPr>
          </a:lstStyle>
          <a:p>
            <a:pPr/>
            <a:r>
              <a:t>-</a:t>
            </a:r>
          </a:p>
        </p:txBody>
      </p:sp>
      <p:pic>
        <p:nvPicPr>
          <p:cNvPr id="177" name="brandbird (6).png" descr="brandbird (6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0490" y="549498"/>
            <a:ext cx="19413960" cy="10883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brandbird (11).png" descr="brandbird (1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7939" y="100936"/>
            <a:ext cx="19919036" cy="11780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9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60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261" name="Bildschirmfoto 2024-10-25 um 12.48.11.png" descr="Bildschirmfoto 2024-10-25 um 12.4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716" y="2724663"/>
            <a:ext cx="4385118" cy="734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Bildschirmfoto 2024-10-25 um 12.48.18.png" descr="Bildschirmfoto 2024-10-25 um 12.4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3388" y="3367779"/>
            <a:ext cx="85217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Bildschirmfoto 2024-10-25 um 12.48.23.png" descr="Bildschirmfoto 2024-10-25 um 12.48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45847" y="2724663"/>
            <a:ext cx="3284814" cy="734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Bildschirmfoto 2024-10-25 um 12.48.35.png" descr="Bildschirmfoto 2024-10-25 um 12.48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10433" y="3367779"/>
            <a:ext cx="6375401" cy="218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Bildschirmfoto 2024-10-25 um 12.51.48.png" descr="Bildschirmfoto 2024-10-25 um 12.51.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9136" y="2783719"/>
            <a:ext cx="2197566" cy="616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Bildschirmfoto 2024-10-25 um 12.52.00.png" descr="Bildschirmfoto 2024-10-25 um 12.52.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7243" y="3490138"/>
            <a:ext cx="640080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Anwendungsfälle:…"/>
          <p:cNvSpPr txBox="1"/>
          <p:nvPr/>
        </p:nvSpPr>
        <p:spPr>
          <a:xfrm>
            <a:off x="652998" y="5853152"/>
            <a:ext cx="20705674" cy="237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 sz="3700"/>
            </a:pPr>
            <a:r>
              <a:t>Anwendungsfälle: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Beliebiges KI-Modell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Beliebiger Zweck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Zielgruppen-orientiert </a:t>
            </a:r>
          </a:p>
        </p:txBody>
      </p:sp>
      <p:sp>
        <p:nvSpPr>
          <p:cNvPr id="268" name="Anwendungsfälle:…"/>
          <p:cNvSpPr txBox="1"/>
          <p:nvPr/>
        </p:nvSpPr>
        <p:spPr>
          <a:xfrm>
            <a:off x="16997733" y="5853152"/>
            <a:ext cx="20705673" cy="237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 sz="3700"/>
            </a:pPr>
            <a:r>
              <a:t>Anwendungsfälle: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Qualitative Übersetzung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Mit spezifischen Regeln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Zielgruppen-orientiert</a:t>
            </a:r>
          </a:p>
        </p:txBody>
      </p:sp>
      <p:sp>
        <p:nvSpPr>
          <p:cNvPr id="269" name="Anwendungsfälle:…"/>
          <p:cNvSpPr txBox="1"/>
          <p:nvPr/>
        </p:nvSpPr>
        <p:spPr>
          <a:xfrm>
            <a:off x="7751751" y="9827724"/>
            <a:ext cx="20705674" cy="237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 sz="3700"/>
            </a:pPr>
            <a:r>
              <a:t>Anwendungsfälle: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Fokus auf spezifische Aspekte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Zielgruppen-orientiert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nach Maßgabe journalistischer Kriterien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7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275" name="Bildschirmfoto 2024-10-25 um 12.45.25.png" descr="Bildschirmfoto 2024-10-25 um 12.45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3630" y="3171028"/>
            <a:ext cx="15736740" cy="9453745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ranskription lokaler Dateien und Online-Streams (YouTube, Livestreams, Podcasts, etc.):"/>
          <p:cNvSpPr txBox="1"/>
          <p:nvPr/>
        </p:nvSpPr>
        <p:spPr>
          <a:xfrm>
            <a:off x="634227" y="2214434"/>
            <a:ext cx="20705674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Transkription lokaler Dateien und Online-Streams (YouTube, Livestreams, Podcasts, etc.):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9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81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282" name="Bildschirmfoto 2024-10-25 um 12.47.40.png" descr="Bildschirmfoto 2024-10-25 um 12.47.40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48"/>
          <a:stretch>
            <a:fillRect/>
          </a:stretch>
        </p:blipFill>
        <p:spPr>
          <a:xfrm>
            <a:off x="2701929" y="3426254"/>
            <a:ext cx="18022819" cy="8779677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Prosa-Modul für Freitext-Wünsche:"/>
          <p:cNvSpPr txBox="1"/>
          <p:nvPr/>
        </p:nvSpPr>
        <p:spPr>
          <a:xfrm>
            <a:off x="634227" y="2214434"/>
            <a:ext cx="20705674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Prosa-Modul für Freitext-Wünsche: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88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89" name="Instruktionen und Hyperparameter (Expertenmodus):"/>
          <p:cNvSpPr txBox="1"/>
          <p:nvPr/>
        </p:nvSpPr>
        <p:spPr>
          <a:xfrm>
            <a:off x="634227" y="2617924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Instruktionen und Hyperparameter (Expertenmodus):</a:t>
            </a:r>
          </a:p>
        </p:txBody>
      </p:sp>
      <p:pic>
        <p:nvPicPr>
          <p:cNvPr id="290" name="Bildschirmfoto 2024-10-25 um 12.49.45.png" descr="Bildschirmfoto 2024-10-25 um 12.49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105" y="3295517"/>
            <a:ext cx="22350788" cy="201254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Feedback-Loop:"/>
          <p:cNvSpPr txBox="1"/>
          <p:nvPr/>
        </p:nvSpPr>
        <p:spPr>
          <a:xfrm>
            <a:off x="634227" y="5923328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Feedback-Loop:</a:t>
            </a:r>
          </a:p>
        </p:txBody>
      </p:sp>
      <p:pic>
        <p:nvPicPr>
          <p:cNvPr id="292" name="Bildschirmfoto 2024-10-25 um 12.49.24.png" descr="Bildschirmfoto 2024-10-25 um 12.49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595" y="6600920"/>
            <a:ext cx="8951113" cy="5904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97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298" name="Bildschirmfoto 2024-10-25 um 12.44.58.png" descr="Bildschirmfoto 2024-10-25 um 12.44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3883" y="3219464"/>
            <a:ext cx="15556234" cy="9356872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Nahezu beliebige KI-Anbieter, u.A. auch lokale / „eigene“ KI:"/>
          <p:cNvSpPr txBox="1"/>
          <p:nvPr/>
        </p:nvSpPr>
        <p:spPr>
          <a:xfrm>
            <a:off x="634227" y="2214434"/>
            <a:ext cx="20705674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Nahezu beliebige KI-Anbieter, u.A. auch lokale / „eigene“ KI: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30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305" name="Bildschirmfoto 2024-10-25 um 12.48.45.png" descr="Bildschirmfoto 2024-10-25 um 12.48.45.png"/>
          <p:cNvPicPr>
            <a:picLocks noChangeAspect="1"/>
          </p:cNvPicPr>
          <p:nvPr/>
        </p:nvPicPr>
        <p:blipFill>
          <a:blip r:embed="rId2">
            <a:extLst/>
          </a:blip>
          <a:srcRect l="0" t="823" r="0" b="6709"/>
          <a:stretch>
            <a:fillRect/>
          </a:stretch>
        </p:blipFill>
        <p:spPr>
          <a:xfrm>
            <a:off x="3435151" y="3868671"/>
            <a:ext cx="17513867" cy="856132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Aufgeräumte Arbeitsfläche &amp; Community-Prompts:"/>
          <p:cNvSpPr txBox="1"/>
          <p:nvPr/>
        </p:nvSpPr>
        <p:spPr>
          <a:xfrm>
            <a:off x="634227" y="2617924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Aufgeräumte Arbeitsfläche &amp; Community-Prompts: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0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311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312" name="Bildschirmfoto 2024-10-25 um 12.49.11.png" descr="Bildschirmfoto 2024-10-25 um 12.49.11.png"/>
          <p:cNvPicPr>
            <a:picLocks noChangeAspect="1"/>
          </p:cNvPicPr>
          <p:nvPr/>
        </p:nvPicPr>
        <p:blipFill>
          <a:blip r:embed="rId2">
            <a:extLst/>
          </a:blip>
          <a:srcRect l="0" t="5324" r="0" b="7177"/>
          <a:stretch>
            <a:fillRect/>
          </a:stretch>
        </p:blipFill>
        <p:spPr>
          <a:xfrm>
            <a:off x="3761184" y="4233236"/>
            <a:ext cx="16861601" cy="773058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Inhalte direkt aus Websites extrahieren:"/>
          <p:cNvSpPr txBox="1"/>
          <p:nvPr/>
        </p:nvSpPr>
        <p:spPr>
          <a:xfrm>
            <a:off x="634227" y="2617924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Inhalte direkt aus Websites extrahieren: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318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319" name="Bildschirmfoto 2024-10-25 um 12.48.56.png" descr="Bildschirmfoto 2024-10-25 um 12.48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5190" y="3750169"/>
            <a:ext cx="16733620" cy="879839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Accessibility: Dark Mode, Zoom-Stufen, ARIA-Labels (Screenreader):"/>
          <p:cNvSpPr txBox="1"/>
          <p:nvPr/>
        </p:nvSpPr>
        <p:spPr>
          <a:xfrm>
            <a:off x="634227" y="2617924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Accessibility: Dark Mode, Zoom-Stufen, ARIA-Labels (Screenreader):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4" name="Feedback aus der Medienlandschaft"/>
          <p:cNvSpPr txBox="1"/>
          <p:nvPr/>
        </p:nvSpPr>
        <p:spPr>
          <a:xfrm>
            <a:off x="651218" y="716013"/>
            <a:ext cx="11456976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</a:p>
        </p:txBody>
      </p:sp>
      <p:sp>
        <p:nvSpPr>
          <p:cNvPr id="32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26" name="Deutschlandradio…"/>
          <p:cNvSpPr txBox="1"/>
          <p:nvPr/>
        </p:nvSpPr>
        <p:spPr>
          <a:xfrm>
            <a:off x="669989" y="2633226"/>
            <a:ext cx="9938158" cy="187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Deutschlandradio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bräuchten eine Funktion, die es ermöglicht,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</a:t>
            </a:r>
            <a:r>
              <a:rPr b="1"/>
              <a:t>Rechtssicher</a:t>
            </a:r>
            <a:r>
              <a:t> zu </a:t>
            </a:r>
            <a:r>
              <a:rPr b="1"/>
              <a:t>transkribieren</a:t>
            </a:r>
            <a:r>
              <a:t>.“</a:t>
            </a:r>
          </a:p>
        </p:txBody>
      </p:sp>
      <p:sp>
        <p:nvSpPr>
          <p:cNvPr id="327" name="„Ein Feature für Interview-Vorbereitung oder…"/>
          <p:cNvSpPr txBox="1"/>
          <p:nvPr/>
        </p:nvSpPr>
        <p:spPr>
          <a:xfrm>
            <a:off x="1520360" y="4794505"/>
            <a:ext cx="9360713" cy="126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„Ein Feature für </a:t>
            </a:r>
            <a:r>
              <a:rPr b="1"/>
              <a:t>Interview</a:t>
            </a:r>
            <a:r>
              <a:t>-Vorbereitung oder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</a:t>
            </a:r>
            <a:r>
              <a:rPr b="1"/>
              <a:t>Anmoderation</a:t>
            </a:r>
            <a:r>
              <a:t> wäre noch schön.“</a:t>
            </a:r>
          </a:p>
        </p:txBody>
      </p:sp>
      <p:sp>
        <p:nvSpPr>
          <p:cNvPr id="328" name="PrimeNews.ch…"/>
          <p:cNvSpPr txBox="1"/>
          <p:nvPr/>
        </p:nvSpPr>
        <p:spPr>
          <a:xfrm>
            <a:off x="552962" y="6685161"/>
            <a:ext cx="9759392" cy="18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PrimeNews.ch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„WOW! Allein für dieses Tool hat es sich schon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gelohnt, nach München zu kommen!“</a:t>
            </a:r>
          </a:p>
        </p:txBody>
      </p:sp>
      <p:sp>
        <p:nvSpPr>
          <p:cNvPr id="329" name="„Ein großes Problem, wo wir immer viel Zeit verschwenden, ist, den richtigen Titel zu finden!“"/>
          <p:cNvSpPr txBox="1"/>
          <p:nvPr/>
        </p:nvSpPr>
        <p:spPr>
          <a:xfrm>
            <a:off x="997697" y="8996979"/>
            <a:ext cx="1931624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„Ein großes Problem, wo wir immer viel Zeit verschwenden, ist, </a:t>
            </a:r>
            <a:r>
              <a:rPr b="1"/>
              <a:t>den richtigen Titel</a:t>
            </a:r>
            <a:r>
              <a:t> zu finden!“</a:t>
            </a:r>
          </a:p>
        </p:txBody>
      </p:sp>
      <p:sp>
        <p:nvSpPr>
          <p:cNvPr id="330" name="„Kann die Transkription auch verschiedene KI-Modelle?…"/>
          <p:cNvSpPr txBox="1"/>
          <p:nvPr/>
        </p:nvSpPr>
        <p:spPr>
          <a:xfrm>
            <a:off x="1537667" y="10006287"/>
            <a:ext cx="12706961" cy="126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„Kann die Transkription auch verschiedene KI-Modelle?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Wir bräuchten bessere Unterstützung für </a:t>
            </a:r>
            <a:r>
              <a:rPr b="1">
                <a:hlinkClick r:id="rId2" invalidUrl="" action="" tgtFrame="" tooltip="" history="1" highlightClick="0" endSnd="0"/>
              </a:rPr>
              <a:t>Schwyzerdütsch</a:t>
            </a:r>
            <a:r>
              <a:t>.“</a:t>
            </a:r>
          </a:p>
        </p:txBody>
      </p:sp>
      <p:sp>
        <p:nvSpPr>
          <p:cNvPr id="331" name="Freier Journalist…"/>
          <p:cNvSpPr txBox="1"/>
          <p:nvPr/>
        </p:nvSpPr>
        <p:spPr>
          <a:xfrm>
            <a:off x="11961551" y="2164661"/>
            <a:ext cx="12104371" cy="371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Freier Journalist</a:t>
            </a:r>
            <a:endParaRPr b="1"/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„Ich bin eigentlich kein Fan von KI-Tools.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Das meiste kann ich selbst schneller erledigen.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</a:t>
            </a:r>
            <a:r>
              <a:rPr b="1"/>
              <a:t>Transkription</a:t>
            </a:r>
            <a:r>
              <a:t> und </a:t>
            </a:r>
            <a:r>
              <a:rPr b="1"/>
              <a:t>Creative Writing</a:t>
            </a:r>
            <a:r>
              <a:t> finde ich interessant.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Und man kann das Tool </a:t>
            </a:r>
            <a:r>
              <a:rPr b="1"/>
              <a:t>mit unserem CMS</a:t>
            </a:r>
            <a:r>
              <a:t> verwenden?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Das ist tatsächlich praktisch.“</a:t>
            </a:r>
          </a:p>
        </p:txBody>
      </p:sp>
      <p:sp>
        <p:nvSpPr>
          <p:cNvPr id="332" name="Freie Journalistin…"/>
          <p:cNvSpPr txBox="1"/>
          <p:nvPr/>
        </p:nvSpPr>
        <p:spPr>
          <a:xfrm>
            <a:off x="11942779" y="6181045"/>
            <a:ext cx="10980116" cy="248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Freie Journalistin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„RedakTool hilft mir in meinem Arbeitsalltag.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Das Zusammenfassen der Inhalte ist gut umgesetzt.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Ich muss mir keinen Prompt dafür überlegen.“</a:t>
            </a:r>
          </a:p>
        </p:txBody>
      </p:sp>
      <p:sp>
        <p:nvSpPr>
          <p:cNvPr id="333" name="😊"/>
          <p:cNvSpPr txBox="1"/>
          <p:nvPr/>
        </p:nvSpPr>
        <p:spPr>
          <a:xfrm>
            <a:off x="5118367" y="2101203"/>
            <a:ext cx="10414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300"/>
            </a:lvl1pPr>
          </a:lstStyle>
          <a:p>
            <a:pPr/>
            <a:r>
              <a:t>😊</a:t>
            </a:r>
          </a:p>
        </p:txBody>
      </p:sp>
      <p:sp>
        <p:nvSpPr>
          <p:cNvPr id="334" name="💡"/>
          <p:cNvSpPr txBox="1"/>
          <p:nvPr/>
        </p:nvSpPr>
        <p:spPr>
          <a:xfrm>
            <a:off x="604775" y="4874459"/>
            <a:ext cx="8763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💡</a:t>
            </a:r>
          </a:p>
        </p:txBody>
      </p:sp>
      <p:sp>
        <p:nvSpPr>
          <p:cNvPr id="335" name="🇨🇭"/>
          <p:cNvSpPr txBox="1"/>
          <p:nvPr/>
        </p:nvSpPr>
        <p:spPr>
          <a:xfrm>
            <a:off x="477775" y="9901761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🇨🇭</a:t>
            </a:r>
          </a:p>
        </p:txBody>
      </p:sp>
      <p:sp>
        <p:nvSpPr>
          <p:cNvPr id="336" name="✍️"/>
          <p:cNvSpPr txBox="1"/>
          <p:nvPr/>
        </p:nvSpPr>
        <p:spPr>
          <a:xfrm>
            <a:off x="20624758" y="8869698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✍️</a:t>
            </a:r>
          </a:p>
        </p:txBody>
      </p:sp>
      <p:sp>
        <p:nvSpPr>
          <p:cNvPr id="337" name="🤩"/>
          <p:cNvSpPr txBox="1"/>
          <p:nvPr/>
        </p:nvSpPr>
        <p:spPr>
          <a:xfrm>
            <a:off x="10562416" y="7431815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🤩</a:t>
            </a:r>
          </a:p>
        </p:txBody>
      </p:sp>
      <p:sp>
        <p:nvSpPr>
          <p:cNvPr id="338" name="😍"/>
          <p:cNvSpPr txBox="1"/>
          <p:nvPr/>
        </p:nvSpPr>
        <p:spPr>
          <a:xfrm>
            <a:off x="5137417" y="6091929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😍</a:t>
            </a:r>
          </a:p>
        </p:txBody>
      </p:sp>
      <p:sp>
        <p:nvSpPr>
          <p:cNvPr id="339" name="🥳"/>
          <p:cNvSpPr txBox="1"/>
          <p:nvPr/>
        </p:nvSpPr>
        <p:spPr>
          <a:xfrm>
            <a:off x="21861143" y="5662366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🥳</a:t>
            </a:r>
          </a:p>
        </p:txBody>
      </p:sp>
      <p:sp>
        <p:nvSpPr>
          <p:cNvPr id="340" name="😃"/>
          <p:cNvSpPr txBox="1"/>
          <p:nvPr/>
        </p:nvSpPr>
        <p:spPr>
          <a:xfrm>
            <a:off x="10562416" y="6091929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😃</a:t>
            </a:r>
          </a:p>
        </p:txBody>
      </p:sp>
      <p:sp>
        <p:nvSpPr>
          <p:cNvPr id="341" name="😉"/>
          <p:cNvSpPr txBox="1"/>
          <p:nvPr/>
        </p:nvSpPr>
        <p:spPr>
          <a:xfrm>
            <a:off x="21797643" y="1961503"/>
            <a:ext cx="125730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pPr/>
            <a:r>
              <a:t>😉</a:t>
            </a:r>
          </a:p>
        </p:txBody>
      </p:sp>
      <p:pic>
        <p:nvPicPr>
          <p:cNvPr id="342" name="Bildschirmfoto 2024-10-23 um 12.35.28.png" descr="Bildschirmfoto 2024-10-23 um 12.35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258" y="2659450"/>
            <a:ext cx="3901577" cy="572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Bildschirmfoto 2024-10-23 um 12.35.59.png" descr="Bildschirmfoto 2024-10-23 um 12.35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1684" y="6685037"/>
            <a:ext cx="825501" cy="68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7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48" name="Learnings:…"/>
          <p:cNvSpPr txBox="1"/>
          <p:nvPr/>
        </p:nvSpPr>
        <p:spPr>
          <a:xfrm>
            <a:off x="6568151" y="5021612"/>
            <a:ext cx="11247699" cy="367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Feedback aus der </a:t>
            </a:r>
            <a:r>
              <a:rPr b="1"/>
              <a:t>Medienlandschaft</a:t>
            </a:r>
            <a:endParaRPr i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// Neue Features</a:t>
            </a:r>
          </a:p>
        </p:txBody>
      </p:sp>
      <p:sp>
        <p:nvSpPr>
          <p:cNvPr id="349" name="✅"/>
          <p:cNvSpPr txBox="1"/>
          <p:nvPr/>
        </p:nvSpPr>
        <p:spPr>
          <a:xfrm>
            <a:off x="11830050" y="3747362"/>
            <a:ext cx="72390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966" y="-1262"/>
            <a:ext cx="24388240" cy="137183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Quadrat"/>
          <p:cNvSpPr/>
          <p:nvPr/>
        </p:nvSpPr>
        <p:spPr>
          <a:xfrm>
            <a:off x="23101388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3" name="Feedback aus der Medienlandschaft // Neues Feature: Stream-Transkript"/>
          <p:cNvSpPr txBox="1"/>
          <p:nvPr/>
        </p:nvSpPr>
        <p:spPr>
          <a:xfrm>
            <a:off x="651218" y="716013"/>
            <a:ext cx="22515005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Stream-Transkript</a:t>
            </a:r>
          </a:p>
        </p:txBody>
      </p:sp>
      <p:sp>
        <p:nvSpPr>
          <p:cNvPr id="35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55" name="Deutschlandradio…"/>
          <p:cNvSpPr txBox="1"/>
          <p:nvPr/>
        </p:nvSpPr>
        <p:spPr>
          <a:xfrm>
            <a:off x="669989" y="2940607"/>
            <a:ext cx="16863366" cy="126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Deutschlandradio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bräuchten eine Funktion, die es ermöglicht, </a:t>
            </a:r>
            <a:r>
              <a:rPr b="1"/>
              <a:t>rechtssicher</a:t>
            </a:r>
            <a:r>
              <a:t> zu </a:t>
            </a:r>
            <a:r>
              <a:rPr b="1"/>
              <a:t>transkribieren</a:t>
            </a:r>
            <a:r>
              <a:t>.“</a:t>
            </a:r>
          </a:p>
        </p:txBody>
      </p:sp>
      <p:pic>
        <p:nvPicPr>
          <p:cNvPr id="356" name="Bildschirmfoto 2024-10-22 um 15.46.15.png" descr="Bildschirmfoto 2024-10-22 um 15.46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553" y="4806763"/>
            <a:ext cx="14121187" cy="7209238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✅"/>
          <p:cNvSpPr txBox="1"/>
          <p:nvPr/>
        </p:nvSpPr>
        <p:spPr>
          <a:xfrm>
            <a:off x="17941627" y="5772150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  <p:sp>
        <p:nvSpPr>
          <p:cNvPr id="358" name="Pfeil"/>
          <p:cNvSpPr/>
          <p:nvPr/>
        </p:nvSpPr>
        <p:spPr>
          <a:xfrm rot="5382719">
            <a:off x="18880663" y="459937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9" name="Lösung:…"/>
          <p:cNvSpPr txBox="1"/>
          <p:nvPr/>
        </p:nvSpPr>
        <p:spPr>
          <a:xfrm>
            <a:off x="15306316" y="5771582"/>
            <a:ext cx="8416907" cy="7179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b="1"/>
            </a:pPr>
            <a:r>
              <a:t>Lösung: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Bei der Transkription darf kein Download der Daten im klassischen Sinne stattfinden. Die Medien (Audio/Video) werden noch auf der Website beim abspielen live-transkribiert.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3" name="Feedback aus der Medienlandschaft // Neues Feature: Zusammenfassung"/>
          <p:cNvSpPr txBox="1"/>
          <p:nvPr/>
        </p:nvSpPr>
        <p:spPr>
          <a:xfrm>
            <a:off x="651218" y="716013"/>
            <a:ext cx="22584520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Zusammenfassung</a:t>
            </a:r>
          </a:p>
        </p:txBody>
      </p:sp>
      <p:sp>
        <p:nvSpPr>
          <p:cNvPr id="36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65" name="Freie Journalistin…"/>
          <p:cNvSpPr txBox="1"/>
          <p:nvPr/>
        </p:nvSpPr>
        <p:spPr>
          <a:xfrm>
            <a:off x="717505" y="2621525"/>
            <a:ext cx="19863512" cy="18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Freie Journalistin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„RedakTool hilft mir in meinem Arbeitsalltag. Das Zusammenfassen der Inhalte ist gut umgesetzt.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Ich muss mir keinen Prompt dafür überlegen.“</a:t>
            </a:r>
          </a:p>
        </p:txBody>
      </p:sp>
      <p:pic>
        <p:nvPicPr>
          <p:cNvPr id="366" name="Bildschirmfoto 2024-10-22 um 15.56.08.png" descr="Bildschirmfoto 2024-10-22 um 15.56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856" y="4520249"/>
            <a:ext cx="13909087" cy="8370253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✅"/>
          <p:cNvSpPr txBox="1"/>
          <p:nvPr/>
        </p:nvSpPr>
        <p:spPr>
          <a:xfrm>
            <a:off x="17885312" y="7276379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  <p:sp>
        <p:nvSpPr>
          <p:cNvPr id="368" name="Pfeil"/>
          <p:cNvSpPr/>
          <p:nvPr/>
        </p:nvSpPr>
        <p:spPr>
          <a:xfrm rot="5382719">
            <a:off x="18880663" y="523437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9" name="Lösung:…"/>
          <p:cNvSpPr txBox="1"/>
          <p:nvPr/>
        </p:nvSpPr>
        <p:spPr>
          <a:xfrm>
            <a:off x="15306316" y="7248873"/>
            <a:ext cx="8416907" cy="558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b="1"/>
            </a:pPr>
            <a:r>
              <a:t>Lösung: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Zusammenfassung nach Fokus steuerbar. Jedes KI-Modell verwendbar. Extraktion relevanter Inhalte. Quell-Text-Eingabe kombinierbar mit weiteren Instruktionen.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3" name="Feedback aus der Medienlandschaft // Neues Feature: Interview"/>
          <p:cNvSpPr txBox="1"/>
          <p:nvPr/>
        </p:nvSpPr>
        <p:spPr>
          <a:xfrm>
            <a:off x="651218" y="716013"/>
            <a:ext cx="19877089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Interview</a:t>
            </a:r>
          </a:p>
        </p:txBody>
      </p:sp>
      <p:sp>
        <p:nvSpPr>
          <p:cNvPr id="37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75" name="„Ein Feature für Interview-Vorbereitung oder Anmoderation wäre noch schön.“"/>
          <p:cNvSpPr txBox="1"/>
          <p:nvPr/>
        </p:nvSpPr>
        <p:spPr>
          <a:xfrm>
            <a:off x="1464046" y="2523269"/>
            <a:ext cx="16396107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„Ein Feature für </a:t>
            </a:r>
            <a:r>
              <a:rPr b="1"/>
              <a:t>Interview</a:t>
            </a:r>
            <a:r>
              <a:t>-Vorbereitung oder </a:t>
            </a:r>
            <a:r>
              <a:rPr b="1"/>
              <a:t>Anmoderation</a:t>
            </a:r>
            <a:r>
              <a:t> wäre noch schön.“</a:t>
            </a:r>
          </a:p>
        </p:txBody>
      </p:sp>
      <p:sp>
        <p:nvSpPr>
          <p:cNvPr id="376" name="💡"/>
          <p:cNvSpPr txBox="1"/>
          <p:nvPr/>
        </p:nvSpPr>
        <p:spPr>
          <a:xfrm>
            <a:off x="548461" y="2294388"/>
            <a:ext cx="8763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💡</a:t>
            </a:r>
          </a:p>
        </p:txBody>
      </p:sp>
      <p:pic>
        <p:nvPicPr>
          <p:cNvPr id="377" name="Bildschirmfoto 2024-10-22 um 15.51.04.png" descr="Bildschirmfoto 2024-10-22 um 15.51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215" y="4875065"/>
            <a:ext cx="13888334" cy="7756351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✅"/>
          <p:cNvSpPr txBox="1"/>
          <p:nvPr/>
        </p:nvSpPr>
        <p:spPr>
          <a:xfrm>
            <a:off x="17885312" y="7182522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  <p:sp>
        <p:nvSpPr>
          <p:cNvPr id="379" name="Pfeil"/>
          <p:cNvSpPr/>
          <p:nvPr/>
        </p:nvSpPr>
        <p:spPr>
          <a:xfrm rot="5382719">
            <a:off x="18880663" y="514051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0" name="Lösung:…"/>
          <p:cNvSpPr txBox="1"/>
          <p:nvPr/>
        </p:nvSpPr>
        <p:spPr>
          <a:xfrm>
            <a:off x="15306316" y="7134153"/>
            <a:ext cx="8416907" cy="5631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b="1"/>
            </a:pPr>
            <a:r>
              <a:t>Lösung: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Alle Recherche-Ergebnisse einfach in das </a:t>
            </a:r>
            <a:r>
              <a:rPr b="1"/>
              <a:t>Eingabefeld</a:t>
            </a:r>
            <a:r>
              <a:t> kopieren. Im Feld für </a:t>
            </a:r>
            <a:r>
              <a:rPr b="1"/>
              <a:t>Instruktionen</a:t>
            </a:r>
            <a:r>
              <a:t> weitere Regeln vorgeben. </a:t>
            </a:r>
            <a:r>
              <a:rPr b="1"/>
              <a:t>Einstellungen</a:t>
            </a:r>
            <a:r>
              <a:t> konfigurieren.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4" name="Feedback aus der Medienlandschaft // Neues Feature: Prosa/Freitext"/>
          <p:cNvSpPr txBox="1"/>
          <p:nvPr/>
        </p:nvSpPr>
        <p:spPr>
          <a:xfrm>
            <a:off x="651218" y="716013"/>
            <a:ext cx="21361786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Prosa/Freitext</a:t>
            </a:r>
          </a:p>
        </p:txBody>
      </p:sp>
      <p:sp>
        <p:nvSpPr>
          <p:cNvPr id="38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86" name="„Ein großes Problem, wo wir immer viel Zeit verschwenden, ist, den richtigen Titel zu finden!“"/>
          <p:cNvSpPr txBox="1"/>
          <p:nvPr/>
        </p:nvSpPr>
        <p:spPr>
          <a:xfrm>
            <a:off x="678584" y="2214434"/>
            <a:ext cx="1931624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„Ein großes Problem, wo wir immer viel Zeit verschwenden, ist, </a:t>
            </a:r>
            <a:r>
              <a:rPr b="1"/>
              <a:t>den richtigen Titel</a:t>
            </a:r>
            <a:r>
              <a:t> zu finden!“</a:t>
            </a:r>
          </a:p>
        </p:txBody>
      </p:sp>
      <p:sp>
        <p:nvSpPr>
          <p:cNvPr id="387" name="✍️"/>
          <p:cNvSpPr txBox="1"/>
          <p:nvPr/>
        </p:nvSpPr>
        <p:spPr>
          <a:xfrm>
            <a:off x="20249331" y="2087153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✍️</a:t>
            </a:r>
          </a:p>
        </p:txBody>
      </p:sp>
      <p:pic>
        <p:nvPicPr>
          <p:cNvPr id="388" name="Bildschirmfoto 2024-10-22 um 15.48.49.png" descr="Bildschirmfoto 2024-10-22 um 15.48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061" y="3206115"/>
            <a:ext cx="13789934" cy="9108439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✅"/>
          <p:cNvSpPr txBox="1"/>
          <p:nvPr/>
        </p:nvSpPr>
        <p:spPr>
          <a:xfrm>
            <a:off x="17885312" y="7182522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  <p:sp>
        <p:nvSpPr>
          <p:cNvPr id="390" name="Pfeil"/>
          <p:cNvSpPr/>
          <p:nvPr/>
        </p:nvSpPr>
        <p:spPr>
          <a:xfrm rot="5382719">
            <a:off x="18880663" y="514051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1" name="Lösung:…"/>
          <p:cNvSpPr txBox="1"/>
          <p:nvPr/>
        </p:nvSpPr>
        <p:spPr>
          <a:xfrm>
            <a:off x="15306316" y="7152924"/>
            <a:ext cx="8416907" cy="5631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b="1"/>
            </a:pPr>
            <a:r>
              <a:t>Lösung: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Die Nachricht/Artikel/Prosa einfach in das </a:t>
            </a:r>
            <a:r>
              <a:rPr b="1"/>
              <a:t>Eingabefeld</a:t>
            </a:r>
            <a:r>
              <a:t> kopieren. </a:t>
            </a:r>
            <a:r>
              <a:rPr b="1"/>
              <a:t>Stilbeispiele</a:t>
            </a:r>
            <a:r>
              <a:t> in den Einstellungen angeben. Ggf. Regeln im </a:t>
            </a:r>
            <a:r>
              <a:rPr b="1"/>
              <a:t>Instruktionsfeld</a:t>
            </a:r>
            <a:r>
              <a:t> festlegen.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4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5" name="Feedback aus der Medienlandschaft // Neues Feature: Multi-KI Transkript"/>
          <p:cNvSpPr txBox="1"/>
          <p:nvPr/>
        </p:nvSpPr>
        <p:spPr>
          <a:xfrm>
            <a:off x="651218" y="716013"/>
            <a:ext cx="22980025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Multi-KI Transkript</a:t>
            </a:r>
          </a:p>
        </p:txBody>
      </p:sp>
      <p:sp>
        <p:nvSpPr>
          <p:cNvPr id="396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97" name="Deutschlandradio:…"/>
          <p:cNvSpPr txBox="1"/>
          <p:nvPr/>
        </p:nvSpPr>
        <p:spPr>
          <a:xfrm>
            <a:off x="688761" y="2614908"/>
            <a:ext cx="17023843" cy="126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Deutschlandradio: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bräuchten eine Funktion, die es ermöglicht, </a:t>
            </a:r>
            <a:r>
              <a:rPr b="1"/>
              <a:t>Rechtssicher</a:t>
            </a:r>
            <a:r>
              <a:t> zu </a:t>
            </a:r>
            <a:r>
              <a:rPr b="1"/>
              <a:t>transkribieren</a:t>
            </a:r>
            <a:r>
              <a:t>.“</a:t>
            </a:r>
          </a:p>
        </p:txBody>
      </p:sp>
      <p:pic>
        <p:nvPicPr>
          <p:cNvPr id="398" name="Bildschirmfoto 2024-10-22 um 15.46.15.png" descr="Bildschirmfoto 2024-10-22 um 15.46.15.png"/>
          <p:cNvPicPr>
            <a:picLocks noChangeAspect="1"/>
          </p:cNvPicPr>
          <p:nvPr/>
        </p:nvPicPr>
        <p:blipFill>
          <a:blip r:embed="rId2">
            <a:extLst/>
          </a:blip>
          <a:srcRect l="0" t="0" r="29038" b="0"/>
          <a:stretch>
            <a:fillRect/>
          </a:stretch>
        </p:blipFill>
        <p:spPr>
          <a:xfrm>
            <a:off x="758040" y="4162752"/>
            <a:ext cx="11443985" cy="8233321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Entscheidung:…"/>
          <p:cNvSpPr txBox="1"/>
          <p:nvPr/>
        </p:nvSpPr>
        <p:spPr>
          <a:xfrm>
            <a:off x="14994320" y="4713960"/>
            <a:ext cx="9236355" cy="8141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>
              <a:lnSpc>
                <a:spcPct val="20000"/>
              </a:lnSpc>
            </a:pPr>
            <a:r>
              <a:t>Transkription muss </a:t>
            </a:r>
          </a:p>
          <a:p>
            <a:pPr>
              <a:lnSpc>
                <a:spcPct val="20000"/>
              </a:lnSpc>
            </a:pPr>
            <a:r>
              <a:rPr b="1"/>
              <a:t>ohne Download</a:t>
            </a:r>
            <a:r>
              <a:t> möglich sein!</a:t>
            </a:r>
          </a:p>
          <a:p>
            <a:pPr>
              <a:lnSpc>
                <a:spcPct val="20000"/>
              </a:lnSpc>
            </a:pPr>
            <a:r>
              <a:t>3 Stunden+ in </a:t>
            </a:r>
            <a:r>
              <a:rPr b="1"/>
              <a:t>einem Stream</a:t>
            </a:r>
            <a:r>
              <a:t> </a:t>
            </a:r>
          </a:p>
          <a:p>
            <a:pPr>
              <a:lnSpc>
                <a:spcPct val="20000"/>
              </a:lnSpc>
            </a:pPr>
            <a:r>
              <a:t>sollen auch möglich sein.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rPr b="1"/>
              <a:t>Streams</a:t>
            </a:r>
            <a:r>
              <a:t> und </a:t>
            </a:r>
            <a:r>
              <a:rPr b="1"/>
              <a:t>Uploads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rPr b="1"/>
              <a:t>Multi-KI</a:t>
            </a:r>
            <a:r>
              <a:t>: Whisper, Deepgram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Transkription auf </a:t>
            </a:r>
            <a:r>
              <a:rPr b="1"/>
              <a:t>jeder</a:t>
            </a:r>
            <a:r>
              <a:t> Website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rPr b="1"/>
              <a:t>Audio</a:t>
            </a:r>
            <a:r>
              <a:t> und </a:t>
            </a:r>
            <a:r>
              <a:rPr b="1"/>
              <a:t>Video</a:t>
            </a:r>
            <a:r>
              <a:t> unterstützt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Automatische Trennung </a:t>
            </a:r>
          </a:p>
          <a:p>
            <a:pPr>
              <a:lnSpc>
                <a:spcPct val="20000"/>
              </a:lnSpc>
            </a:pPr>
            <a:r>
              <a:t>an Sprechpausen, </a:t>
            </a:r>
            <a:r>
              <a:rPr b="1"/>
              <a:t>DSP-Vorfilter</a:t>
            </a:r>
          </a:p>
        </p:txBody>
      </p:sp>
      <p:sp>
        <p:nvSpPr>
          <p:cNvPr id="400" name="✅"/>
          <p:cNvSpPr txBox="1"/>
          <p:nvPr/>
        </p:nvSpPr>
        <p:spPr>
          <a:xfrm>
            <a:off x="19424564" y="4723473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4" name="Feedback aus der Medienlandschaft // Neues Feature: Finetuning-Modelle"/>
          <p:cNvSpPr txBox="1"/>
          <p:nvPr/>
        </p:nvSpPr>
        <p:spPr>
          <a:xfrm>
            <a:off x="651218" y="716013"/>
            <a:ext cx="23040027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Finetuning-Modelle</a:t>
            </a:r>
          </a:p>
        </p:txBody>
      </p:sp>
      <p:sp>
        <p:nvSpPr>
          <p:cNvPr id="40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06" name="PrimeNews.ch:…"/>
          <p:cNvSpPr txBox="1"/>
          <p:nvPr/>
        </p:nvSpPr>
        <p:spPr>
          <a:xfrm>
            <a:off x="688761" y="2614908"/>
            <a:ext cx="12647524" cy="126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PrimeNews.ch: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bräuchten bessere Unterstützung für </a:t>
            </a:r>
            <a:r>
              <a:rPr b="1">
                <a:hlinkClick r:id="rId2" invalidUrl="" action="" tgtFrame="" tooltip="" history="1" highlightClick="0" endSnd="0"/>
              </a:rPr>
              <a:t>Schwyzerdütsch</a:t>
            </a:r>
            <a:r>
              <a:t>.“</a:t>
            </a:r>
          </a:p>
        </p:txBody>
      </p:sp>
      <p:pic>
        <p:nvPicPr>
          <p:cNvPr id="407" name="Bildschirmfoto 2024-10-22 um 15.46.15.png" descr="Bildschirmfoto 2024-10-22 um 15.46.15.png"/>
          <p:cNvPicPr>
            <a:picLocks noChangeAspect="1"/>
          </p:cNvPicPr>
          <p:nvPr/>
        </p:nvPicPr>
        <p:blipFill>
          <a:blip r:embed="rId3">
            <a:extLst/>
          </a:blip>
          <a:srcRect l="0" t="0" r="29038" b="0"/>
          <a:stretch>
            <a:fillRect/>
          </a:stretch>
        </p:blipFill>
        <p:spPr>
          <a:xfrm>
            <a:off x="758040" y="4162752"/>
            <a:ext cx="11443985" cy="823332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Entscheidung:…"/>
          <p:cNvSpPr txBox="1"/>
          <p:nvPr/>
        </p:nvSpPr>
        <p:spPr>
          <a:xfrm>
            <a:off x="14994320" y="5090987"/>
            <a:ext cx="8570761" cy="738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b="1"/>
            </a:pPr>
            <a:r>
              <a:t>Entscheidung: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b="1"/>
              <a:t>Finetuning-Modelle</a:t>
            </a:r>
            <a:r>
              <a:t> sollen ebenfalls möglich sein.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SzPct val="123000"/>
              <a:buChar char="-"/>
            </a:pPr>
            <a:r>
              <a:t>Primelime AI-Kooperation für </a:t>
            </a:r>
            <a:r>
              <a:rPr b="1"/>
              <a:t>Whisper v3 Deutsch</a:t>
            </a:r>
            <a:r>
              <a:t>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SzPct val="123000"/>
              <a:buChar char="-"/>
            </a:pPr>
            <a:r>
              <a:t>Discovery von </a:t>
            </a:r>
            <a:r>
              <a:rPr b="1"/>
              <a:t>Trainingsdaten</a:t>
            </a:r>
            <a:r>
              <a:t> für </a:t>
            </a:r>
            <a:r>
              <a:rPr b="1">
                <a:hlinkClick r:id="rId2" invalidUrl="" action="" tgtFrame="" tooltip="" history="1" highlightClick="0" endSnd="0"/>
              </a:rPr>
              <a:t>Schwyzerdütsch</a:t>
            </a:r>
            <a:r>
              <a:t>: Dataset von Fachhochschule Nordwestschweiz (FHNW)</a:t>
            </a:r>
          </a:p>
        </p:txBody>
      </p:sp>
      <p:sp>
        <p:nvSpPr>
          <p:cNvPr id="409" name="✅"/>
          <p:cNvSpPr txBox="1"/>
          <p:nvPr/>
        </p:nvSpPr>
        <p:spPr>
          <a:xfrm>
            <a:off x="19349479" y="5080129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3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14" name="Outlook…"/>
          <p:cNvSpPr txBox="1"/>
          <p:nvPr/>
        </p:nvSpPr>
        <p:spPr>
          <a:xfrm>
            <a:off x="6742304" y="5703288"/>
            <a:ext cx="10899392" cy="2309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Outlook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Wie geht es weiter mit </a:t>
            </a:r>
            <a:r>
              <a:rPr b="1"/>
              <a:t>RedakTool?</a:t>
            </a:r>
          </a:p>
        </p:txBody>
      </p:sp>
      <p:sp>
        <p:nvSpPr>
          <p:cNvPr id="415" name="🛣️"/>
          <p:cNvSpPr txBox="1"/>
          <p:nvPr/>
        </p:nvSpPr>
        <p:spPr>
          <a:xfrm>
            <a:off x="11753850" y="4346641"/>
            <a:ext cx="87630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🛣️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8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9" name="6-Monats-Plan"/>
          <p:cNvSpPr txBox="1"/>
          <p:nvPr/>
        </p:nvSpPr>
        <p:spPr>
          <a:xfrm>
            <a:off x="651218" y="716013"/>
            <a:ext cx="4859624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6-Monats-Plan</a:t>
            </a:r>
          </a:p>
        </p:txBody>
      </p:sp>
      <p:sp>
        <p:nvSpPr>
          <p:cNvPr id="420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21" name="Offizielle Veröffentlichung…"/>
          <p:cNvSpPr txBox="1"/>
          <p:nvPr/>
        </p:nvSpPr>
        <p:spPr>
          <a:xfrm>
            <a:off x="746855" y="2889747"/>
            <a:ext cx="22200710" cy="6726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Offizielle Veröffentlichung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rPr b="0"/>
              <a:t>- …als offizielle Chrome/Edge/Firefox-Erweiterung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…als dedizierte App für Windows, Mac, und Linux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Mit </a:t>
            </a:r>
            <a:r>
              <a:rPr b="1"/>
              <a:t>einem Klick</a:t>
            </a:r>
            <a:r>
              <a:t> installierbar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Videos und Dokumentation auf der Website und in RedakTool integriert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4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26" name="Outlook…"/>
          <p:cNvSpPr txBox="1"/>
          <p:nvPr/>
        </p:nvSpPr>
        <p:spPr>
          <a:xfrm>
            <a:off x="7403247" y="5703288"/>
            <a:ext cx="9577506" cy="2309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Outlook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Mehr </a:t>
            </a:r>
            <a:r>
              <a:t>Technische Innovationen</a:t>
            </a:r>
          </a:p>
        </p:txBody>
      </p:sp>
      <p:sp>
        <p:nvSpPr>
          <p:cNvPr id="427" name="🛣️"/>
          <p:cNvSpPr txBox="1"/>
          <p:nvPr/>
        </p:nvSpPr>
        <p:spPr>
          <a:xfrm>
            <a:off x="11753850" y="4346641"/>
            <a:ext cx="87630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🛣️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1" name="6-Monats-Plan"/>
          <p:cNvSpPr txBox="1"/>
          <p:nvPr/>
        </p:nvSpPr>
        <p:spPr>
          <a:xfrm>
            <a:off x="651218" y="716013"/>
            <a:ext cx="4859624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6-Monats-Plan</a:t>
            </a:r>
          </a:p>
        </p:txBody>
      </p:sp>
      <p:sp>
        <p:nvSpPr>
          <p:cNvPr id="432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33" name="Features #1: Few Shot-Analyse und Vektordatenbank: Mehrwert entwickeln…"/>
          <p:cNvSpPr txBox="1"/>
          <p:nvPr/>
        </p:nvSpPr>
        <p:spPr>
          <a:xfrm>
            <a:off x="746855" y="2527798"/>
            <a:ext cx="22200710" cy="745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Features #1: Few Shot-Analyse und Vektordatenbank: Mehrwert entwickeln</a:t>
            </a:r>
          </a:p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Bessere Ergebnisse anhand von Beispiel-Texten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Beispieltext werden Vektor-Indiziert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Wenn neue Texte erstellt werden, sucht RedakTool drei passende Beispieltext und fügt sie automatisch in den Prompt ein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So orientiert sich die KI deutlich besser am gewünschten Ziel.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con.svg" descr="icon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48" y="12640159"/>
            <a:ext cx="859487" cy="859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8" y="-88"/>
            <a:ext cx="24384314" cy="13716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brandbird (1).png" descr="brandbird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4807" y="3961847"/>
            <a:ext cx="12200422" cy="872709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hteck"/>
          <p:cNvSpPr/>
          <p:nvPr/>
        </p:nvSpPr>
        <p:spPr>
          <a:xfrm>
            <a:off x="575752" y="272478"/>
            <a:ext cx="1553477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8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0" name="Bildschirmfoto 2024-07-22 um 13.23.20.png" descr="Bildschirmfoto 2024-07-22 um 13.23.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88449" y="1677848"/>
            <a:ext cx="4535823" cy="2767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Bildschirmfoto 2024-07-22 um 13.44.42.png" descr="Bildschirmfoto 2024-07-22 um 13.44.4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92057" y="512303"/>
            <a:ext cx="14621474" cy="79035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Quadrat"/>
          <p:cNvSpPr/>
          <p:nvPr/>
        </p:nvSpPr>
        <p:spPr>
          <a:xfrm>
            <a:off x="23101388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7" name="6-Monats-Plan"/>
          <p:cNvSpPr txBox="1"/>
          <p:nvPr/>
        </p:nvSpPr>
        <p:spPr>
          <a:xfrm>
            <a:off x="651218" y="716013"/>
            <a:ext cx="4859624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6-Monats-Plan</a:t>
            </a:r>
          </a:p>
        </p:txBody>
      </p:sp>
      <p:sp>
        <p:nvSpPr>
          <p:cNvPr id="438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39" name="Features #2: Eigene KI-Modelle (Finetunings) für jede Redaktion…"/>
          <p:cNvSpPr txBox="1"/>
          <p:nvPr/>
        </p:nvSpPr>
        <p:spPr>
          <a:xfrm>
            <a:off x="765627" y="2529880"/>
            <a:ext cx="22200709" cy="597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Features #2: Eigene KI-Modelle (Finetunings) für jede Redaktion</a:t>
            </a:r>
          </a:p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OpenAI bietet eine Programmierschnittstelle zur Erstellung von KI-Finetuning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RedakTool kann die Beispieltexte und Ergebnisse nutzen, um für jede Redaktion eigene, maßgeschneiderte Finetuning-Modelle zu erstellen 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Diese Vorgehensweise ist so bereits bei Kronehit erfolgreich im Einsatz.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3" name="6-Monats-Plan"/>
          <p:cNvSpPr txBox="1"/>
          <p:nvPr/>
        </p:nvSpPr>
        <p:spPr>
          <a:xfrm>
            <a:off x="651218" y="716013"/>
            <a:ext cx="4859624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6-Monats-Plan</a:t>
            </a:r>
          </a:p>
        </p:txBody>
      </p:sp>
      <p:sp>
        <p:nvSpPr>
          <p:cNvPr id="44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45" name="Features #3: Die besten RAG-Workflows integrieren…"/>
          <p:cNvSpPr txBox="1"/>
          <p:nvPr/>
        </p:nvSpPr>
        <p:spPr>
          <a:xfrm>
            <a:off x="746855" y="2556380"/>
            <a:ext cx="22200710" cy="52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Features #3: Die besten RAG-Workflows integrieren  </a:t>
            </a:r>
          </a:p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z.B. „Second Opinion“ (mehrstufiges Pattern-Matching des BR; Open Source)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Andrew Ng’s Übersetzungs-RAG-Pipeline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Von der RedakTool-Community erarbeitete, veröffentlichte Workflows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8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9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50" name="Learnings:…"/>
          <p:cNvSpPr txBox="1"/>
          <p:nvPr/>
        </p:nvSpPr>
        <p:spPr>
          <a:xfrm>
            <a:off x="6474488" y="5021612"/>
            <a:ext cx="11435024" cy="367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Feedback aus der </a:t>
            </a:r>
            <a:r>
              <a:rPr b="1"/>
              <a:t>Medienlandschaft</a:t>
            </a:r>
            <a:r>
              <a:t> </a:t>
            </a:r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// </a:t>
            </a:r>
            <a:r>
              <a:rPr i="1"/>
              <a:t>Konsolidierung</a:t>
            </a:r>
          </a:p>
        </p:txBody>
      </p:sp>
      <p:sp>
        <p:nvSpPr>
          <p:cNvPr id="451" name="⏸️"/>
          <p:cNvSpPr txBox="1"/>
          <p:nvPr/>
        </p:nvSpPr>
        <p:spPr>
          <a:xfrm>
            <a:off x="12303486" y="3888298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⏸️</a:t>
            </a:r>
          </a:p>
        </p:txBody>
      </p:sp>
      <p:sp>
        <p:nvSpPr>
          <p:cNvPr id="452" name="❌"/>
          <p:cNvSpPr txBox="1"/>
          <p:nvPr/>
        </p:nvSpPr>
        <p:spPr>
          <a:xfrm>
            <a:off x="11356613" y="3888298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5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6" name="Learnings: Feedback aus der Medienlandschaft // Konsolidierung"/>
          <p:cNvSpPr txBox="1"/>
          <p:nvPr/>
        </p:nvSpPr>
        <p:spPr>
          <a:xfrm>
            <a:off x="651218" y="716013"/>
            <a:ext cx="20385647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r>
              <a:t>Feedback aus der </a:t>
            </a:r>
            <a:r>
              <a:rPr b="1"/>
              <a:t>Medienlandschaft</a:t>
            </a:r>
            <a:r>
              <a:t> // </a:t>
            </a:r>
            <a:r>
              <a:rPr i="1"/>
              <a:t>Konsolidierung</a:t>
            </a:r>
          </a:p>
        </p:txBody>
      </p:sp>
      <p:sp>
        <p:nvSpPr>
          <p:cNvPr id="457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58" name="Zum Feature Budgetierung:…"/>
          <p:cNvSpPr txBox="1"/>
          <p:nvPr/>
        </p:nvSpPr>
        <p:spPr>
          <a:xfrm>
            <a:off x="669989" y="2639346"/>
            <a:ext cx="10200133" cy="18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i="1" sz="3600">
                <a:solidFill>
                  <a:srgbClr val="525252"/>
                </a:solidFill>
              </a:defRPr>
            </a:pPr>
            <a:r>
              <a:t>Zum Feature </a:t>
            </a:r>
            <a:r>
              <a:rPr b="1"/>
              <a:t>Budgetierung: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„Die Budgetierung bringt mir eher weniger.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Die Kosten sind eh so gering - das ist irrelevant.“</a:t>
            </a:r>
          </a:p>
        </p:txBody>
      </p:sp>
      <p:sp>
        <p:nvSpPr>
          <p:cNvPr id="459" name="„Ich sehe doch die Kosten auch beim KI-Anbieter?“"/>
          <p:cNvSpPr txBox="1"/>
          <p:nvPr/>
        </p:nvSpPr>
        <p:spPr>
          <a:xfrm>
            <a:off x="1063871" y="4695786"/>
            <a:ext cx="1065001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lvl1pPr>
          </a:lstStyle>
          <a:p>
            <a:pPr/>
            <a:r>
              <a:t>„Ich sehe doch die Kosten auch beim KI-Anbieter?“</a:t>
            </a:r>
          </a:p>
        </p:txBody>
      </p:sp>
      <p:sp>
        <p:nvSpPr>
          <p:cNvPr id="460" name="„Die Schätzungen sind zu ungenau und verwirrend.“"/>
          <p:cNvSpPr txBox="1"/>
          <p:nvPr/>
        </p:nvSpPr>
        <p:spPr>
          <a:xfrm>
            <a:off x="1591046" y="5519796"/>
            <a:ext cx="1075837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lvl1pPr>
          </a:lstStyle>
          <a:p>
            <a:pPr/>
            <a:r>
              <a:t>„Die Schätzungen sind zu ungenau und verwirrend.“</a:t>
            </a:r>
          </a:p>
        </p:txBody>
      </p:sp>
      <p:sp>
        <p:nvSpPr>
          <p:cNvPr id="461" name="Pfeil"/>
          <p:cNvSpPr/>
          <p:nvPr/>
        </p:nvSpPr>
        <p:spPr>
          <a:xfrm>
            <a:off x="11557000" y="3538695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2" name="Entscheidung:…"/>
          <p:cNvSpPr txBox="1"/>
          <p:nvPr/>
        </p:nvSpPr>
        <p:spPr>
          <a:xfrm>
            <a:off x="14318550" y="2671545"/>
            <a:ext cx="8617002" cy="300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>
              <a:lnSpc>
                <a:spcPct val="20000"/>
              </a:lnSpc>
            </a:pPr>
            <a:r>
              <a:t>Feature aus dem Tool </a:t>
            </a:r>
            <a:r>
              <a:rPr b="1"/>
              <a:t>entfernt</a:t>
            </a:r>
            <a:r>
              <a:t>.</a:t>
            </a:r>
          </a:p>
          <a:p>
            <a:pPr>
              <a:lnSpc>
                <a:spcPct val="20000"/>
              </a:lnSpc>
            </a:pPr>
            <a:r>
              <a:t>Ergibt keinen Mehrwert. </a:t>
            </a:r>
          </a:p>
          <a:p>
            <a:pPr>
              <a:lnSpc>
                <a:spcPct val="20000"/>
              </a:lnSpc>
            </a:pPr>
            <a:r>
              <a:t>Mehr Fokus auf Kernfeatures.</a:t>
            </a:r>
          </a:p>
        </p:txBody>
      </p:sp>
      <p:sp>
        <p:nvSpPr>
          <p:cNvPr id="463" name="Zum Feature Text-Editor und Archiv:…"/>
          <p:cNvSpPr txBox="1"/>
          <p:nvPr/>
        </p:nvSpPr>
        <p:spPr>
          <a:xfrm>
            <a:off x="619707" y="6982359"/>
            <a:ext cx="10386214" cy="18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i="1" sz="3600">
                <a:solidFill>
                  <a:srgbClr val="525252"/>
                </a:solidFill>
              </a:defRPr>
            </a:pPr>
            <a:r>
              <a:t>Zum Feature </a:t>
            </a:r>
            <a:r>
              <a:rPr b="1"/>
              <a:t>Text-Editor und Archiv: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haben bereits ein CMS. Eine doppelte Pflege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ist zu aufwändig.“</a:t>
            </a:r>
          </a:p>
        </p:txBody>
      </p:sp>
      <p:sp>
        <p:nvSpPr>
          <p:cNvPr id="464" name="„Also ich verwende Google Docs/Notion/etc.…"/>
          <p:cNvSpPr txBox="1"/>
          <p:nvPr/>
        </p:nvSpPr>
        <p:spPr>
          <a:xfrm>
            <a:off x="633706" y="8872033"/>
            <a:ext cx="9384945" cy="124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„Also ich verwende Google Docs/Notion/etc.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Kann man den Editor einklappen?“</a:t>
            </a:r>
          </a:p>
        </p:txBody>
      </p:sp>
      <p:sp>
        <p:nvSpPr>
          <p:cNvPr id="465" name="„Vier Textfelder in einem Tab sind sehr verwirrend.“"/>
          <p:cNvSpPr txBox="1"/>
          <p:nvPr/>
        </p:nvSpPr>
        <p:spPr>
          <a:xfrm>
            <a:off x="573530" y="10248257"/>
            <a:ext cx="1047856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lvl1pPr>
          </a:lstStyle>
          <a:p>
            <a:pPr/>
            <a:r>
              <a:t>„Vier Textfelder in einem Tab sind sehr verwirrend.“</a:t>
            </a:r>
          </a:p>
        </p:txBody>
      </p:sp>
      <p:sp>
        <p:nvSpPr>
          <p:cNvPr id="466" name="„Die Formatierungen nutze ich nie. Wofür sind die gut?“"/>
          <p:cNvSpPr txBox="1"/>
          <p:nvPr/>
        </p:nvSpPr>
        <p:spPr>
          <a:xfrm>
            <a:off x="662450" y="11009720"/>
            <a:ext cx="1145286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lvl1pPr>
          </a:lstStyle>
          <a:p>
            <a:pPr/>
            <a:r>
              <a:t>„Die Formatierungen nutze ich nie. Wofür sind die gut?“</a:t>
            </a:r>
          </a:p>
        </p:txBody>
      </p:sp>
      <p:sp>
        <p:nvSpPr>
          <p:cNvPr id="467" name="Pfeil"/>
          <p:cNvSpPr/>
          <p:nvPr/>
        </p:nvSpPr>
        <p:spPr>
          <a:xfrm>
            <a:off x="11557000" y="86534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8" name="Entscheidung:…"/>
          <p:cNvSpPr txBox="1"/>
          <p:nvPr/>
        </p:nvSpPr>
        <p:spPr>
          <a:xfrm>
            <a:off x="14281007" y="7784755"/>
            <a:ext cx="9734398" cy="30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>
              <a:lnSpc>
                <a:spcPct val="20000"/>
              </a:lnSpc>
            </a:pPr>
            <a:r>
              <a:t>Editor und Archiv-Modul </a:t>
            </a:r>
            <a:r>
              <a:rPr b="1"/>
              <a:t>entfernt</a:t>
            </a:r>
            <a:r>
              <a:t>.</a:t>
            </a:r>
          </a:p>
          <a:p>
            <a:pPr>
              <a:lnSpc>
                <a:spcPct val="20000"/>
              </a:lnSpc>
            </a:pPr>
            <a:r>
              <a:rPr b="1"/>
              <a:t>Formatierungsoptionen</a:t>
            </a:r>
            <a:r>
              <a:t> entfernt,</a:t>
            </a:r>
          </a:p>
          <a:p>
            <a:pPr>
              <a:lnSpc>
                <a:spcPct val="20000"/>
              </a:lnSpc>
            </a:pPr>
            <a:r>
              <a:t>um die Oberfläche zu vereinfachen.</a:t>
            </a:r>
          </a:p>
        </p:txBody>
      </p:sp>
      <p:sp>
        <p:nvSpPr>
          <p:cNvPr id="469" name="❌"/>
          <p:cNvSpPr txBox="1"/>
          <p:nvPr/>
        </p:nvSpPr>
        <p:spPr>
          <a:xfrm>
            <a:off x="13210824" y="2672559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❌</a:t>
            </a:r>
          </a:p>
        </p:txBody>
      </p:sp>
      <p:sp>
        <p:nvSpPr>
          <p:cNvPr id="470" name="❌"/>
          <p:cNvSpPr txBox="1"/>
          <p:nvPr/>
        </p:nvSpPr>
        <p:spPr>
          <a:xfrm>
            <a:off x="13210824" y="7766784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4" name="Learnings: Feedback aus der Medienlandschaft // Konsolidierung"/>
          <p:cNvSpPr txBox="1"/>
          <p:nvPr/>
        </p:nvSpPr>
        <p:spPr>
          <a:xfrm>
            <a:off x="651218" y="716013"/>
            <a:ext cx="20385647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r>
              <a:t>Feedback aus der </a:t>
            </a:r>
            <a:r>
              <a:rPr b="1"/>
              <a:t>Medienlandschaft</a:t>
            </a:r>
            <a:r>
              <a:t> // </a:t>
            </a:r>
            <a:r>
              <a:rPr i="1"/>
              <a:t>Konsolidierung</a:t>
            </a:r>
          </a:p>
        </p:txBody>
      </p:sp>
      <p:sp>
        <p:nvSpPr>
          <p:cNvPr id="47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76" name="Zum Feature News Radar:…"/>
          <p:cNvSpPr txBox="1"/>
          <p:nvPr/>
        </p:nvSpPr>
        <p:spPr>
          <a:xfrm>
            <a:off x="669989" y="2946727"/>
            <a:ext cx="9775395" cy="125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i="1" sz="3600">
                <a:solidFill>
                  <a:srgbClr val="525252"/>
                </a:solidFill>
              </a:defRPr>
            </a:pPr>
            <a:r>
              <a:t>Zum Feature </a:t>
            </a:r>
            <a:r>
              <a:rPr b="1"/>
              <a:t>News Radar: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nutzen DPA-Tools und andere Newsticker“</a:t>
            </a:r>
          </a:p>
        </p:txBody>
      </p:sp>
      <p:sp>
        <p:nvSpPr>
          <p:cNvPr id="477" name="„Dafür gibt es doch schon Google News…“"/>
          <p:cNvSpPr txBox="1"/>
          <p:nvPr/>
        </p:nvSpPr>
        <p:spPr>
          <a:xfrm>
            <a:off x="1063871" y="4695786"/>
            <a:ext cx="8996325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lvl1pPr>
          </a:lstStyle>
          <a:p>
            <a:pPr/>
            <a:r>
              <a:t>„Dafür gibt es doch schon Google News…“</a:t>
            </a:r>
          </a:p>
        </p:txBody>
      </p:sp>
      <p:sp>
        <p:nvSpPr>
          <p:cNvPr id="478" name="„Okay, das wäre vl. was, aber hier schau,…"/>
          <p:cNvSpPr txBox="1"/>
          <p:nvPr/>
        </p:nvSpPr>
        <p:spPr>
          <a:xfrm>
            <a:off x="1591046" y="5827176"/>
            <a:ext cx="8505749" cy="186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„Okay, das wäre vl. was, aber hier schau,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ich habe mir sowas schon mit dem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Tool XYZ gebaut“</a:t>
            </a:r>
          </a:p>
        </p:txBody>
      </p:sp>
      <p:sp>
        <p:nvSpPr>
          <p:cNvPr id="479" name="Pfeil"/>
          <p:cNvSpPr/>
          <p:nvPr/>
        </p:nvSpPr>
        <p:spPr>
          <a:xfrm>
            <a:off x="11557000" y="3538695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0" name="Entscheidung:…"/>
          <p:cNvSpPr txBox="1"/>
          <p:nvPr/>
        </p:nvSpPr>
        <p:spPr>
          <a:xfrm>
            <a:off x="14318549" y="2694153"/>
            <a:ext cx="9451544" cy="8843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>
              <a:lnSpc>
                <a:spcPct val="20000"/>
              </a:lnSpc>
            </a:pPr>
            <a:r>
              <a:t>Feature erstmal </a:t>
            </a:r>
            <a:r>
              <a:rPr b="1"/>
              <a:t>ausgeblendet</a:t>
            </a:r>
            <a:r>
              <a:t>.</a:t>
            </a:r>
          </a:p>
          <a:p>
            <a:pPr>
              <a:lnSpc>
                <a:spcPct val="20000"/>
              </a:lnSpc>
            </a:pPr>
            <a:r>
              <a:t>Es könnte einen Mehrwert bieten,</a:t>
            </a:r>
          </a:p>
          <a:p>
            <a:pPr>
              <a:lnSpc>
                <a:spcPct val="20000"/>
              </a:lnSpc>
            </a:pPr>
            <a:r>
              <a:t>sobald Vektordatenbank und</a:t>
            </a:r>
          </a:p>
          <a:p>
            <a:pPr>
              <a:lnSpc>
                <a:spcPct val="20000"/>
              </a:lnSpc>
            </a:pPr>
            <a:r>
              <a:t>Few-Shot-Analyse vollständig </a:t>
            </a:r>
          </a:p>
          <a:p>
            <a:pPr>
              <a:lnSpc>
                <a:spcPct val="20000"/>
              </a:lnSpc>
            </a:pPr>
            <a:r>
              <a:t>implementiert sind.</a:t>
            </a:r>
          </a:p>
          <a:p>
            <a:pPr>
              <a:lnSpc>
                <a:spcPct val="20000"/>
              </a:lnSpc>
            </a:pPr>
          </a:p>
          <a:p>
            <a:pPr>
              <a:lnSpc>
                <a:spcPct val="20000"/>
              </a:lnSpc>
            </a:pPr>
            <a:r>
              <a:t>Dann wäre RedakTool in der Lage,</a:t>
            </a:r>
          </a:p>
          <a:p>
            <a:pPr>
              <a:lnSpc>
                <a:spcPct val="20000"/>
              </a:lnSpc>
            </a:pPr>
            <a:r>
              <a:t>aus eingehenden News die für</a:t>
            </a:r>
          </a:p>
          <a:p>
            <a:pPr>
              <a:lnSpc>
                <a:spcPct val="20000"/>
              </a:lnSpc>
            </a:pPr>
            <a:r>
              <a:t>die Redaktion relevanten Inhalte</a:t>
            </a:r>
          </a:p>
          <a:p>
            <a:pPr>
              <a:lnSpc>
                <a:spcPct val="20000"/>
              </a:lnSpc>
            </a:pPr>
            <a:r>
              <a:t>automatisch zu erkennen </a:t>
            </a:r>
          </a:p>
          <a:p>
            <a:pPr>
              <a:lnSpc>
                <a:spcPct val="20000"/>
              </a:lnSpc>
            </a:pPr>
            <a:r>
              <a:t>(Fokusthemen-Erkennung).</a:t>
            </a:r>
          </a:p>
        </p:txBody>
      </p:sp>
      <p:sp>
        <p:nvSpPr>
          <p:cNvPr id="481" name="⏸️"/>
          <p:cNvSpPr txBox="1"/>
          <p:nvPr/>
        </p:nvSpPr>
        <p:spPr>
          <a:xfrm>
            <a:off x="13210824" y="2668159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⏸️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4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86" name="Learnings:…"/>
          <p:cNvSpPr txBox="1"/>
          <p:nvPr/>
        </p:nvSpPr>
        <p:spPr>
          <a:xfrm>
            <a:off x="6474488" y="5021612"/>
            <a:ext cx="11435024" cy="367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Feedback aus der </a:t>
            </a:r>
            <a:r>
              <a:rPr b="1"/>
              <a:t>Medienlandschaft</a:t>
            </a:r>
            <a:r>
              <a:t> </a:t>
            </a:r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// </a:t>
            </a:r>
            <a:r>
              <a:rPr i="1"/>
              <a:t>Überarbeitung</a:t>
            </a:r>
          </a:p>
        </p:txBody>
      </p:sp>
      <p:sp>
        <p:nvSpPr>
          <p:cNvPr id="487" name="🏗️"/>
          <p:cNvSpPr txBox="1"/>
          <p:nvPr/>
        </p:nvSpPr>
        <p:spPr>
          <a:xfrm>
            <a:off x="11830050" y="3817612"/>
            <a:ext cx="72390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🏗️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Bildschirmfoto 2024-10-22 um 14.58.19.png" descr="Bildschirmfoto 2024-10-22 um 14.58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708" y="4563998"/>
            <a:ext cx="12974320" cy="7840596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1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2" name="Learnings: Feedback aus der Medienlandschaft // Überarbeitung"/>
          <p:cNvSpPr txBox="1"/>
          <p:nvPr/>
        </p:nvSpPr>
        <p:spPr>
          <a:xfrm>
            <a:off x="651218" y="716013"/>
            <a:ext cx="20176735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r>
              <a:t>Feedback aus der </a:t>
            </a:r>
            <a:r>
              <a:rPr b="1"/>
              <a:t>Medienlandschaft</a:t>
            </a:r>
            <a:r>
              <a:t> // </a:t>
            </a:r>
            <a:r>
              <a:rPr i="1"/>
              <a:t>Überarbeitung</a:t>
            </a:r>
          </a:p>
        </p:txBody>
      </p:sp>
      <p:sp>
        <p:nvSpPr>
          <p:cNvPr id="493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94" name="Pfeil"/>
          <p:cNvSpPr/>
          <p:nvPr/>
        </p:nvSpPr>
        <p:spPr>
          <a:xfrm>
            <a:off x="11557000" y="2725895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5" name="Entscheidung:…"/>
          <p:cNvSpPr txBox="1"/>
          <p:nvPr/>
        </p:nvSpPr>
        <p:spPr>
          <a:xfrm>
            <a:off x="14318550" y="2300535"/>
            <a:ext cx="9032749" cy="374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>
              <a:lnSpc>
                <a:spcPct val="20000"/>
              </a:lnSpc>
            </a:pPr>
            <a:r>
              <a:t>Technische Integration von </a:t>
            </a:r>
          </a:p>
          <a:p>
            <a:pPr>
              <a:lnSpc>
                <a:spcPct val="20000"/>
              </a:lnSpc>
            </a:pPr>
            <a:r>
              <a:rPr b="1"/>
              <a:t>lokalen</a:t>
            </a:r>
            <a:r>
              <a:t> und </a:t>
            </a:r>
            <a:r>
              <a:rPr b="1"/>
              <a:t>eigenen</a:t>
            </a:r>
            <a:r>
              <a:t> KI’s mittels</a:t>
            </a:r>
          </a:p>
          <a:p>
            <a:pPr>
              <a:lnSpc>
                <a:spcPct val="20000"/>
              </a:lnSpc>
            </a:pPr>
            <a:r>
              <a:t>Ollama und HuggingFace sowie</a:t>
            </a:r>
          </a:p>
          <a:p>
            <a:pPr>
              <a:lnSpc>
                <a:spcPct val="20000"/>
              </a:lnSpc>
            </a:pPr>
            <a:r>
              <a:t>OpenAI </a:t>
            </a:r>
            <a:r>
              <a:rPr b="1"/>
              <a:t>Finetuning</a:t>
            </a:r>
            <a:r>
              <a:t>-Modellen. </a:t>
            </a:r>
          </a:p>
        </p:txBody>
      </p:sp>
      <p:sp>
        <p:nvSpPr>
          <p:cNvPr id="496" name="Zu KI im Generellen:…"/>
          <p:cNvSpPr txBox="1"/>
          <p:nvPr/>
        </p:nvSpPr>
        <p:spPr>
          <a:xfrm>
            <a:off x="773316" y="2214434"/>
            <a:ext cx="9292134" cy="186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i="1" sz="3600">
                <a:solidFill>
                  <a:srgbClr val="525252"/>
                </a:solidFill>
              </a:defRPr>
            </a:pPr>
            <a:r>
              <a:t>Zu </a:t>
            </a:r>
            <a:r>
              <a:rPr b="1"/>
              <a:t>KI im Generellen: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„Viele können/wollen KI nicht einsetzen, weil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man OpenAI und Co nicht vertrauen kann.“</a:t>
            </a:r>
          </a:p>
        </p:txBody>
      </p:sp>
      <p:sp>
        <p:nvSpPr>
          <p:cNvPr id="497" name="🏗️"/>
          <p:cNvSpPr txBox="1"/>
          <p:nvPr/>
        </p:nvSpPr>
        <p:spPr>
          <a:xfrm>
            <a:off x="18729605" y="2265234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🏗️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Bildschirmfoto 2024-10-22 um 15.00.55.png" descr="Bildschirmfoto 2024-10-22 um 15.00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108" y="4610255"/>
            <a:ext cx="13377617" cy="8166257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1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2" name="Learnings: Feedback aus der Medienlandschaft // Überarbeitung"/>
          <p:cNvSpPr txBox="1"/>
          <p:nvPr/>
        </p:nvSpPr>
        <p:spPr>
          <a:xfrm>
            <a:off x="651218" y="716013"/>
            <a:ext cx="20176735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r>
              <a:t>Feedback aus der </a:t>
            </a:r>
            <a:r>
              <a:rPr b="1"/>
              <a:t>Medienlandschaft</a:t>
            </a:r>
            <a:r>
              <a:t> // </a:t>
            </a:r>
            <a:r>
              <a:rPr i="1"/>
              <a:t>Überarbeitung</a:t>
            </a:r>
          </a:p>
        </p:txBody>
      </p:sp>
      <p:sp>
        <p:nvSpPr>
          <p:cNvPr id="503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04" name="Pfeil"/>
          <p:cNvSpPr/>
          <p:nvPr/>
        </p:nvSpPr>
        <p:spPr>
          <a:xfrm>
            <a:off x="11557000" y="2725895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5" name="Entscheidung:…"/>
          <p:cNvSpPr txBox="1"/>
          <p:nvPr/>
        </p:nvSpPr>
        <p:spPr>
          <a:xfrm>
            <a:off x="14318550" y="2249735"/>
            <a:ext cx="9032749" cy="374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>
              <a:lnSpc>
                <a:spcPct val="20000"/>
              </a:lnSpc>
            </a:pPr>
            <a:r>
              <a:t>Technische Integration von </a:t>
            </a:r>
          </a:p>
          <a:p>
            <a:pPr>
              <a:lnSpc>
                <a:spcPct val="20000"/>
              </a:lnSpc>
            </a:pPr>
            <a:r>
              <a:rPr b="1"/>
              <a:t>lokalen</a:t>
            </a:r>
            <a:r>
              <a:t> und </a:t>
            </a:r>
            <a:r>
              <a:rPr b="1"/>
              <a:t>eigenen</a:t>
            </a:r>
            <a:r>
              <a:t> KI’s mittels</a:t>
            </a:r>
          </a:p>
          <a:p>
            <a:pPr>
              <a:lnSpc>
                <a:spcPct val="20000"/>
              </a:lnSpc>
            </a:pPr>
            <a:r>
              <a:t>Ollama und Huggingface sowie</a:t>
            </a:r>
          </a:p>
          <a:p>
            <a:pPr>
              <a:lnSpc>
                <a:spcPct val="20000"/>
              </a:lnSpc>
            </a:pPr>
            <a:r>
              <a:t>OpenAI </a:t>
            </a:r>
            <a:r>
              <a:rPr b="1"/>
              <a:t>Finetuning</a:t>
            </a:r>
            <a:r>
              <a:t>-Modellen. </a:t>
            </a:r>
          </a:p>
        </p:txBody>
      </p:sp>
      <p:sp>
        <p:nvSpPr>
          <p:cNvPr id="506" name="Zu KI im Generellen:…"/>
          <p:cNvSpPr txBox="1"/>
          <p:nvPr/>
        </p:nvSpPr>
        <p:spPr>
          <a:xfrm>
            <a:off x="773316" y="2214434"/>
            <a:ext cx="9292134" cy="186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i="1" sz="3600">
                <a:solidFill>
                  <a:srgbClr val="525252"/>
                </a:solidFill>
              </a:defRPr>
            </a:pPr>
            <a:r>
              <a:t>Zu </a:t>
            </a:r>
            <a:r>
              <a:rPr b="1"/>
              <a:t>KI im Generellen: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„Viele können/wollen KI nicht einsetzen, weil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man OpenAI und Co. nicht vertrauen kann.“</a:t>
            </a:r>
          </a:p>
        </p:txBody>
      </p:sp>
      <p:sp>
        <p:nvSpPr>
          <p:cNvPr id="507" name="🏗️"/>
          <p:cNvSpPr txBox="1"/>
          <p:nvPr/>
        </p:nvSpPr>
        <p:spPr>
          <a:xfrm>
            <a:off x="18748376" y="2214434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🏗️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0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1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12" name="Learnings:…"/>
          <p:cNvSpPr txBox="1"/>
          <p:nvPr/>
        </p:nvSpPr>
        <p:spPr>
          <a:xfrm>
            <a:off x="7192506" y="5021612"/>
            <a:ext cx="9998988" cy="367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Feedback von</a:t>
            </a:r>
            <a:r>
              <a:rPr b="1"/>
              <a:t> UI/UX-Experten</a:t>
            </a:r>
            <a:r>
              <a:t> </a:t>
            </a:r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// </a:t>
            </a:r>
            <a:r>
              <a:rPr i="1"/>
              <a:t>Überarbeitung</a:t>
            </a:r>
          </a:p>
        </p:txBody>
      </p:sp>
      <p:sp>
        <p:nvSpPr>
          <p:cNvPr id="513" name="🏗️"/>
          <p:cNvSpPr txBox="1"/>
          <p:nvPr/>
        </p:nvSpPr>
        <p:spPr>
          <a:xfrm>
            <a:off x="11830050" y="3873926"/>
            <a:ext cx="72390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🏗️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key_save_feedback.png" descr="key_save_feedb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4283" y="8387505"/>
            <a:ext cx="11133058" cy="4521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remove_editor.png" descr="remove_edi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134" y="4641210"/>
            <a:ext cx="12146998" cy="7601798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8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9" name="Learnings: Feedback von UI/UX-Experten // Überarbeitung"/>
          <p:cNvSpPr txBox="1"/>
          <p:nvPr/>
        </p:nvSpPr>
        <p:spPr>
          <a:xfrm>
            <a:off x="651218" y="716013"/>
            <a:ext cx="18740699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r>
              <a:t>Feedback von </a:t>
            </a:r>
            <a:r>
              <a:rPr b="1"/>
              <a:t>UI/UX-Experten</a:t>
            </a:r>
            <a:r>
              <a:t> // </a:t>
            </a:r>
            <a:r>
              <a:rPr i="1"/>
              <a:t>Überarbeitung</a:t>
            </a:r>
          </a:p>
        </p:txBody>
      </p:sp>
      <p:sp>
        <p:nvSpPr>
          <p:cNvPr id="520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21" name="Zur Benutzerfreundlichkeit:…"/>
          <p:cNvSpPr txBox="1"/>
          <p:nvPr/>
        </p:nvSpPr>
        <p:spPr>
          <a:xfrm>
            <a:off x="669989" y="2672559"/>
            <a:ext cx="8294067" cy="125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i="1" sz="3600">
                <a:solidFill>
                  <a:srgbClr val="525252"/>
                </a:solidFill>
              </a:defRPr>
            </a:pPr>
            <a:r>
              <a:t>Zur </a:t>
            </a:r>
            <a:r>
              <a:rPr b="1"/>
              <a:t>Benutzerfreundlichkeit: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„Es ist noch ein Bisschen kompliziert…“</a:t>
            </a:r>
          </a:p>
        </p:txBody>
      </p:sp>
      <p:sp>
        <p:nvSpPr>
          <p:cNvPr id="522" name="Pfeil"/>
          <p:cNvSpPr/>
          <p:nvPr/>
        </p:nvSpPr>
        <p:spPr>
          <a:xfrm>
            <a:off x="11556998" y="274312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3" name="Entscheidung:…"/>
          <p:cNvSpPr txBox="1"/>
          <p:nvPr/>
        </p:nvSpPr>
        <p:spPr>
          <a:xfrm>
            <a:off x="14318550" y="2568242"/>
            <a:ext cx="8764525" cy="665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>
              <a:lnSpc>
                <a:spcPct val="20000"/>
              </a:lnSpc>
            </a:pPr>
            <a:r>
              <a:t>Benutzerfreundlichkeit (UI/UX)</a:t>
            </a:r>
          </a:p>
          <a:p>
            <a:pPr>
              <a:lnSpc>
                <a:spcPct val="20000"/>
              </a:lnSpc>
            </a:pPr>
            <a:r>
              <a:t>optimieren. Es wurden mehrere </a:t>
            </a:r>
          </a:p>
          <a:p>
            <a:pPr>
              <a:lnSpc>
                <a:spcPct val="20000"/>
              </a:lnSpc>
            </a:pPr>
            <a:r>
              <a:t>Sessions mit UI/UX-Experten</a:t>
            </a:r>
          </a:p>
          <a:p>
            <a:pPr>
              <a:lnSpc>
                <a:spcPct val="20000"/>
              </a:lnSpc>
            </a:pPr>
            <a:r>
              <a:t>durchgeführt.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Editor entfernt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Copy &amp; Paste optimiert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Canvas-Editierung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Einstellungen überarbeitet</a:t>
            </a:r>
          </a:p>
        </p:txBody>
      </p:sp>
      <p:sp>
        <p:nvSpPr>
          <p:cNvPr id="524" name="🏗️"/>
          <p:cNvSpPr txBox="1"/>
          <p:nvPr/>
        </p:nvSpPr>
        <p:spPr>
          <a:xfrm>
            <a:off x="18729605" y="2544659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🏗️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" y="-88"/>
            <a:ext cx="24384314" cy="1371617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Rechteck"/>
          <p:cNvSpPr/>
          <p:nvPr/>
        </p:nvSpPr>
        <p:spPr>
          <a:xfrm>
            <a:off x="575752" y="272478"/>
            <a:ext cx="12026139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6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Quadrat"/>
          <p:cNvSpPr/>
          <p:nvPr/>
        </p:nvSpPr>
        <p:spPr>
          <a:xfrm>
            <a:off x="23101388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result_history.png" descr="result_histo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3272" y="4935602"/>
            <a:ext cx="14567170" cy="8349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split_ui_in_out-inplace_formatting.png" descr="split_ui_in_out-inplace_formatting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228"/>
          <a:stretch>
            <a:fillRect/>
          </a:stretch>
        </p:blipFill>
        <p:spPr>
          <a:xfrm>
            <a:off x="13229967" y="6685307"/>
            <a:ext cx="10718801" cy="5634123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9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0" name="Learnings: Feedback von UI/UX-Experten // Überarbeitung"/>
          <p:cNvSpPr txBox="1"/>
          <p:nvPr/>
        </p:nvSpPr>
        <p:spPr>
          <a:xfrm>
            <a:off x="651218" y="716013"/>
            <a:ext cx="18740699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r>
              <a:t>Feedback von </a:t>
            </a:r>
            <a:r>
              <a:rPr b="1"/>
              <a:t>UI/UX-Experten</a:t>
            </a:r>
            <a:r>
              <a:t> // </a:t>
            </a:r>
            <a:r>
              <a:rPr i="1"/>
              <a:t>Überarbeitung</a:t>
            </a:r>
          </a:p>
        </p:txBody>
      </p:sp>
      <p:sp>
        <p:nvSpPr>
          <p:cNvPr id="531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32" name="Zur Benutzerfreundlichkeit:…"/>
          <p:cNvSpPr txBox="1"/>
          <p:nvPr/>
        </p:nvSpPr>
        <p:spPr>
          <a:xfrm>
            <a:off x="669989" y="2672559"/>
            <a:ext cx="8294067" cy="125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i="1" sz="3600">
                <a:solidFill>
                  <a:srgbClr val="525252"/>
                </a:solidFill>
              </a:defRPr>
            </a:pPr>
            <a:r>
              <a:t>Zur </a:t>
            </a:r>
            <a:r>
              <a:rPr b="1"/>
              <a:t>Benutzerfreundlichkeit: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„Es ist noch ein Bisschen kompliziert…“</a:t>
            </a:r>
          </a:p>
        </p:txBody>
      </p:sp>
      <p:sp>
        <p:nvSpPr>
          <p:cNvPr id="533" name="Pfeil"/>
          <p:cNvSpPr/>
          <p:nvPr/>
        </p:nvSpPr>
        <p:spPr>
          <a:xfrm>
            <a:off x="11556998" y="274293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4" name="Entscheidung:…"/>
          <p:cNvSpPr txBox="1"/>
          <p:nvPr/>
        </p:nvSpPr>
        <p:spPr>
          <a:xfrm>
            <a:off x="14318550" y="1943126"/>
            <a:ext cx="8944967" cy="4461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Eingabe und Ausgabe trennen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Einstellungen konsolidieren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Experten/Normalmodus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Zoomen/Maximieren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Hyperparameter für Experten</a:t>
            </a:r>
          </a:p>
        </p:txBody>
      </p:sp>
      <p:sp>
        <p:nvSpPr>
          <p:cNvPr id="535" name="🏗️"/>
          <p:cNvSpPr txBox="1"/>
          <p:nvPr/>
        </p:nvSpPr>
        <p:spPr>
          <a:xfrm>
            <a:off x="18710833" y="2214434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🏗️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Bildschirmfoto 2024-07-23 um 19.37.39.png" descr="Bildschirmfoto 2024-07-23 um 19.37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542" y="5439141"/>
            <a:ext cx="18173701" cy="727710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0" name="Learnings: Feedback von UI/UX-Experten // Überarbeitung"/>
          <p:cNvSpPr txBox="1"/>
          <p:nvPr/>
        </p:nvSpPr>
        <p:spPr>
          <a:xfrm>
            <a:off x="651218" y="716013"/>
            <a:ext cx="18740699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r>
              <a:t>Feedback von </a:t>
            </a:r>
            <a:r>
              <a:rPr b="1"/>
              <a:t>UI/UX-Experten</a:t>
            </a:r>
            <a:r>
              <a:t> // </a:t>
            </a:r>
            <a:r>
              <a:rPr i="1"/>
              <a:t>Überarbeitung</a:t>
            </a:r>
          </a:p>
        </p:txBody>
      </p:sp>
      <p:sp>
        <p:nvSpPr>
          <p:cNvPr id="541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42" name="Zur Benutzerfreundlichkeit:…"/>
          <p:cNvSpPr txBox="1"/>
          <p:nvPr/>
        </p:nvSpPr>
        <p:spPr>
          <a:xfrm>
            <a:off x="669989" y="2672559"/>
            <a:ext cx="7097574" cy="125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i="1" sz="3600">
                <a:solidFill>
                  <a:srgbClr val="525252"/>
                </a:solidFill>
              </a:defRPr>
            </a:pPr>
            <a:r>
              <a:t>Zur </a:t>
            </a:r>
            <a:r>
              <a:rPr b="1"/>
              <a:t>Benutzerfreundlichkeit: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„Ein eigener Workflow wäre toll…“</a:t>
            </a:r>
          </a:p>
        </p:txBody>
      </p:sp>
      <p:sp>
        <p:nvSpPr>
          <p:cNvPr id="543" name="Pfeil"/>
          <p:cNvSpPr/>
          <p:nvPr/>
        </p:nvSpPr>
        <p:spPr>
          <a:xfrm>
            <a:off x="11556998" y="274293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4" name="Entscheidung:…"/>
          <p:cNvSpPr txBox="1"/>
          <p:nvPr/>
        </p:nvSpPr>
        <p:spPr>
          <a:xfrm>
            <a:off x="14318550" y="1941610"/>
            <a:ext cx="8988858" cy="446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Tabs öffnen und schließen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Mit wenigen Defaults starten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  <a:defRPr b="1"/>
            </a:pPr>
            <a:r>
              <a:t>Eigene Tools ermöglichen!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(Community-)Tools hinzufügen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Jede Eingabe „merken“</a:t>
            </a:r>
          </a:p>
        </p:txBody>
      </p:sp>
      <p:sp>
        <p:nvSpPr>
          <p:cNvPr id="545" name="🏗️"/>
          <p:cNvSpPr txBox="1"/>
          <p:nvPr/>
        </p:nvSpPr>
        <p:spPr>
          <a:xfrm>
            <a:off x="18710833" y="1902933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🏗️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8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9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50" name="Tech Research:…"/>
          <p:cNvSpPr txBox="1"/>
          <p:nvPr/>
        </p:nvSpPr>
        <p:spPr>
          <a:xfrm>
            <a:off x="4035787" y="5021612"/>
            <a:ext cx="16312426" cy="367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Tech Research: 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Ergebnisse aus 6 Monaten Forschung &amp; Entwicklung </a:t>
            </a:r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// </a:t>
            </a:r>
            <a:r>
              <a:rPr i="1"/>
              <a:t>AI, made in Bavaria</a:t>
            </a:r>
          </a:p>
        </p:txBody>
      </p:sp>
      <p:sp>
        <p:nvSpPr>
          <p:cNvPr id="551" name="🤖"/>
          <p:cNvSpPr txBox="1"/>
          <p:nvPr/>
        </p:nvSpPr>
        <p:spPr>
          <a:xfrm>
            <a:off x="11830050" y="3873015"/>
            <a:ext cx="72390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5" name="Tech Resesarch: In-Browser Vektordatenbank made in Bavaria"/>
          <p:cNvSpPr txBox="1"/>
          <p:nvPr/>
        </p:nvSpPr>
        <p:spPr>
          <a:xfrm>
            <a:off x="651218" y="716013"/>
            <a:ext cx="19244135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Tech Resesarch: </a:t>
            </a:r>
            <a:r>
              <a:t>In-Browser Vektordatenbank made in Bavaria</a:t>
            </a:r>
          </a:p>
        </p:txBody>
      </p:sp>
      <p:sp>
        <p:nvSpPr>
          <p:cNvPr id="556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57" name="Technische Durchbrüche:…"/>
          <p:cNvSpPr txBox="1"/>
          <p:nvPr/>
        </p:nvSpPr>
        <p:spPr>
          <a:xfrm>
            <a:off x="784398" y="2208084"/>
            <a:ext cx="15552715" cy="1034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Technische Durchbrüche: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Matmul/Dotproduct Berechnungen jetzt </a:t>
            </a:r>
            <a:r>
              <a:rPr u="sng">
                <a:hlinkClick r:id="rId2" invalidUrl="" action="" tgtFrame="" tooltip="" history="1" highlightClick="0" endSnd="0"/>
              </a:rPr>
              <a:t>103457% schneller</a:t>
            </a:r>
            <a:r>
              <a:t> als JS-Baseline </a:t>
            </a:r>
            <a:r>
              <a:rPr i="1"/>
              <a:t>[</a:t>
            </a:r>
            <a:r>
              <a:rPr i="1" u="sng">
                <a:hlinkClick r:id="rId3" invalidUrl="" action="" tgtFrame="" tooltip="" history="1" highlightClick="0" endSnd="0"/>
              </a:rPr>
              <a:t>Link</a:t>
            </a:r>
            <a:r>
              <a:rPr i="1"/>
              <a:t>] 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Umsetzung mittels CPU-Vektor-Intrinsics und </a:t>
            </a:r>
            <a:r>
              <a:rPr b="1"/>
              <a:t>WebAssembly</a:t>
            </a:r>
            <a:r>
              <a:t>. </a:t>
            </a:r>
            <a:r>
              <a:rPr b="1"/>
              <a:t>Effiziente Vektorsuche im Browser</a:t>
            </a:r>
            <a:r>
              <a:t> nun auch ohne GPU möglich.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Implementierung von </a:t>
            </a:r>
            <a:r>
              <a:rPr b="1"/>
              <a:t>Brute Force/Exact-</a:t>
            </a:r>
            <a:r>
              <a:t>Vektorsuche über normalisierte Vektor-Embeddings mittels Cosine Similarity Search </a:t>
            </a:r>
            <a:r>
              <a:rPr i="1"/>
              <a:t>[</a:t>
            </a:r>
            <a:r>
              <a:rPr i="1" u="sng">
                <a:hlinkClick r:id="rId4" invalidUrl="" action="" tgtFrame="" tooltip="" history="1" highlightClick="0" endSnd="0"/>
              </a:rPr>
              <a:t>Link</a:t>
            </a:r>
            <a:r>
              <a:rPr i="1"/>
              <a:t>]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rPr b="1"/>
              <a:t>kMeans</a:t>
            </a:r>
            <a:r>
              <a:t>-Implementierung im Browser (Centroid Clustering) </a:t>
            </a:r>
            <a:r>
              <a:rPr i="1"/>
              <a:t>[</a:t>
            </a:r>
            <a:r>
              <a:rPr i="1" u="sng">
                <a:hlinkClick r:id="rId5" invalidUrl="" action="" tgtFrame="" tooltip="" history="1" highlightClick="0" endSnd="0"/>
              </a:rPr>
              <a:t>Link</a:t>
            </a:r>
            <a:r>
              <a:rPr i="1"/>
              <a:t>]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Vektor Embeddings im Browser berechnen mittels Transformers.js und auf </a:t>
            </a:r>
            <a:r>
              <a:rPr b="1"/>
              <a:t>Deutsch</a:t>
            </a:r>
            <a:r>
              <a:t> optimierte Finetuning-Modelle, sowie KI-Anbieter </a:t>
            </a:r>
            <a:r>
              <a:rPr i="1"/>
              <a:t>[</a:t>
            </a:r>
            <a:r>
              <a:rPr i="1" u="sng">
                <a:hlinkClick r:id="rId6" invalidUrl="" action="" tgtFrame="" tooltip="" history="1" highlightClick="0" endSnd="0"/>
              </a:rPr>
              <a:t>Link</a:t>
            </a:r>
            <a:r>
              <a:rPr i="1"/>
              <a:t>] </a:t>
            </a:r>
          </a:p>
        </p:txBody>
      </p:sp>
      <p:pic>
        <p:nvPicPr>
          <p:cNvPr id="558" name="Bildschirmfoto 2024-10-25 um 09.58.09.png" descr="Bildschirmfoto 2024-10-25 um 09.58.0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484209" y="2377823"/>
            <a:ext cx="7573202" cy="5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Bildschirmfoto 2024-10-25 um 10.06.39.png" descr="Bildschirmfoto 2024-10-25 um 10.06.3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490629" y="7725705"/>
            <a:ext cx="7560362" cy="4711917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🤖"/>
          <p:cNvSpPr txBox="1"/>
          <p:nvPr/>
        </p:nvSpPr>
        <p:spPr>
          <a:xfrm>
            <a:off x="8357348" y="2208084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4" name="Tech Resesarch: In-Browser Vektordatenbank made in Bavaria"/>
          <p:cNvSpPr txBox="1"/>
          <p:nvPr/>
        </p:nvSpPr>
        <p:spPr>
          <a:xfrm>
            <a:off x="651218" y="716013"/>
            <a:ext cx="19244135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Tech Resesarch: </a:t>
            </a:r>
            <a:r>
              <a:t>In-Browser Vektordatenbank made in Bavaria</a:t>
            </a:r>
          </a:p>
        </p:txBody>
      </p:sp>
      <p:sp>
        <p:nvSpPr>
          <p:cNvPr id="56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566" name="Bildschirmfoto 2024-10-25 um 10.09.40.png" descr="Bildschirmfoto 2024-10-25 um 10.09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715" y="2153656"/>
            <a:ext cx="20582570" cy="10276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9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Tech Resesarch: Eine neues „BASIC“ für RAG-Workflows"/>
          <p:cNvSpPr txBox="1"/>
          <p:nvPr/>
        </p:nvSpPr>
        <p:spPr>
          <a:xfrm>
            <a:off x="651218" y="716013"/>
            <a:ext cx="18595083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Tech Resesarch: </a:t>
            </a:r>
            <a:r>
              <a:t>Eine neues „</a:t>
            </a:r>
            <a:r>
              <a:rPr b="1"/>
              <a:t>BASIC“</a:t>
            </a:r>
            <a:r>
              <a:t> für </a:t>
            </a:r>
            <a:r>
              <a:rPr b="1"/>
              <a:t>RAG-Workflows</a:t>
            </a:r>
          </a:p>
        </p:txBody>
      </p:sp>
      <p:sp>
        <p:nvSpPr>
          <p:cNvPr id="571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72" name="Technische Durchbrüche:…"/>
          <p:cNvSpPr txBox="1"/>
          <p:nvPr/>
        </p:nvSpPr>
        <p:spPr>
          <a:xfrm>
            <a:off x="803169" y="2547065"/>
            <a:ext cx="12721832" cy="8910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Technische Durchbrüche: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RAG-Workflows erfordern aktuell </a:t>
            </a:r>
            <a:r>
              <a:rPr b="1"/>
              <a:t>Programmierung </a:t>
            </a:r>
            <a:r>
              <a:t>sind daher </a:t>
            </a:r>
            <a:r>
              <a:rPr b="1"/>
              <a:t>teuer</a:t>
            </a:r>
            <a:r>
              <a:t> in der Entwicklung und oft </a:t>
            </a:r>
            <a:r>
              <a:rPr b="1"/>
              <a:t>nicht</a:t>
            </a:r>
            <a:r>
              <a:t> für </a:t>
            </a:r>
            <a:r>
              <a:rPr b="1"/>
              <a:t>Domain Experts</a:t>
            </a:r>
            <a:r>
              <a:t> greifbar.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rPr b="1"/>
              <a:t>LiquiPrompt</a:t>
            </a:r>
            <a:r>
              <a:t> ist ein neues „</a:t>
            </a:r>
            <a:r>
              <a:rPr b="1"/>
              <a:t>BASIC</a:t>
            </a:r>
            <a:r>
              <a:t>“ für </a:t>
            </a:r>
            <a:r>
              <a:rPr b="1"/>
              <a:t>RAG-Workflows</a:t>
            </a:r>
            <a:r>
              <a:t>. Eine super einfache Prompt-Skriptsprache, die RAG-Workflows endlich </a:t>
            </a:r>
            <a:r>
              <a:rPr b="1"/>
              <a:t>ohne Softwareentwicklung</a:t>
            </a:r>
            <a:r>
              <a:t> möglich macht! [</a:t>
            </a:r>
            <a:r>
              <a:rPr i="1" u="sng">
                <a:hlinkClick r:id="rId2" invalidUrl="" action="" tgtFrame="" tooltip="" history="1" highlightClick="0" endSnd="0"/>
              </a:rPr>
              <a:t>Link</a:t>
            </a:r>
            <a:r>
              <a:t>]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Diese Worflow-Prompts können bald auch </a:t>
            </a:r>
            <a:r>
              <a:rPr b="1"/>
              <a:t>von der KI generiert</a:t>
            </a:r>
            <a:r>
              <a:t> werden.</a:t>
            </a:r>
          </a:p>
        </p:txBody>
      </p:sp>
      <p:pic>
        <p:nvPicPr>
          <p:cNvPr id="573" name="Bildschirmfoto 2024-10-25 um 10.17.30.png" descr="Bildschirmfoto 2024-10-25 um 10.17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4347" y="2544956"/>
            <a:ext cx="10043172" cy="9816848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🤖"/>
          <p:cNvSpPr txBox="1"/>
          <p:nvPr/>
        </p:nvSpPr>
        <p:spPr>
          <a:xfrm>
            <a:off x="8338576" y="2547065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7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8" name="Tech Resesarch: Eine neues „BASIC“ für RAG-Workflows"/>
          <p:cNvSpPr txBox="1"/>
          <p:nvPr/>
        </p:nvSpPr>
        <p:spPr>
          <a:xfrm>
            <a:off x="651218" y="716013"/>
            <a:ext cx="18595083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Tech Resesarch: </a:t>
            </a:r>
            <a:r>
              <a:t>Eine neues „</a:t>
            </a:r>
            <a:r>
              <a:rPr b="1"/>
              <a:t>BASIC“</a:t>
            </a:r>
            <a:r>
              <a:t> für </a:t>
            </a:r>
            <a:r>
              <a:rPr b="1"/>
              <a:t>RAG-Workflows</a:t>
            </a:r>
          </a:p>
        </p:txBody>
      </p:sp>
      <p:sp>
        <p:nvSpPr>
          <p:cNvPr id="579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80" name="LiquiPrompt ist in RedakTool integriert (sichtbar im Expertenmodus):"/>
          <p:cNvSpPr txBox="1"/>
          <p:nvPr/>
        </p:nvSpPr>
        <p:spPr>
          <a:xfrm>
            <a:off x="784398" y="2208391"/>
            <a:ext cx="2070567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rPr b="1"/>
              <a:t>LiquiPrompt</a:t>
            </a:r>
            <a:r>
              <a:t> ist in </a:t>
            </a:r>
            <a:r>
              <a:rPr b="1"/>
              <a:t>RedakTool</a:t>
            </a:r>
            <a:r>
              <a:t> integriert (sichtbar im </a:t>
            </a:r>
            <a:r>
              <a:rPr i="1"/>
              <a:t>Expertenmodus</a:t>
            </a:r>
            <a:r>
              <a:t>):</a:t>
            </a:r>
          </a:p>
        </p:txBody>
      </p:sp>
      <p:pic>
        <p:nvPicPr>
          <p:cNvPr id="581" name="Bildschirmfoto 2024-10-25 um 10.19.59.png" descr="Bildschirmfoto 2024-10-25 um 10.19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1690" y="3478443"/>
            <a:ext cx="13240620" cy="9391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4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5" name="Tech Resesarch: Spracherkennung direkt im Browser"/>
          <p:cNvSpPr txBox="1"/>
          <p:nvPr/>
        </p:nvSpPr>
        <p:spPr>
          <a:xfrm>
            <a:off x="651218" y="716013"/>
            <a:ext cx="16553899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Tech Resesarch: </a:t>
            </a:r>
            <a:r>
              <a:t>Spracherkennung direkt im Browser </a:t>
            </a:r>
          </a:p>
        </p:txBody>
      </p:sp>
      <p:sp>
        <p:nvSpPr>
          <p:cNvPr id="586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87" name="Technische Durchbrüche:…"/>
          <p:cNvSpPr txBox="1"/>
          <p:nvPr/>
        </p:nvSpPr>
        <p:spPr>
          <a:xfrm>
            <a:off x="746855" y="2915148"/>
            <a:ext cx="20705674" cy="667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Technische Durchbrüche: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Bisher musste „gute“ Spracherkennung auf dem Server erfolgen.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Mit </a:t>
            </a:r>
            <a:r>
              <a:rPr b="1"/>
              <a:t>langdetect-ts</a:t>
            </a:r>
            <a:r>
              <a:t> habe ich die den von </a:t>
            </a:r>
            <a:r>
              <a:rPr b="1"/>
              <a:t>Google Research</a:t>
            </a:r>
            <a:r>
              <a:t> entwickelten Spracherkennungs-Algorithmus neu für den Browser implementiert.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Der Algorithmus erkennt 55 Sprachen korrekt mit einer Genauigkeit von &gt;90%. [</a:t>
            </a:r>
            <a:r>
              <a:rPr i="1" u="sng">
                <a:hlinkClick r:id="rId2" invalidUrl="" action="" tgtFrame="" tooltip="" history="1" highlightClick="0" endSnd="0"/>
              </a:rPr>
              <a:t>Link</a:t>
            </a:r>
            <a:r>
              <a:t>]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Dies ist eine Grundlage zur Optimierung von Prompts (z.B. Eingabe erfolgt auf Deutsch, Ausgabe soll auf Englisch erfolgen. Wir wollen dann explizite Instruktionen für die KI dynamisch einfügen).</a:t>
            </a:r>
          </a:p>
        </p:txBody>
      </p:sp>
      <p:pic>
        <p:nvPicPr>
          <p:cNvPr id="588" name="Bildschirmfoto 2024-10-25 um 10.26.14.png" descr="Bildschirmfoto 2024-10-25 um 10.26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8700" y="9884837"/>
            <a:ext cx="9626600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🤖"/>
          <p:cNvSpPr txBox="1"/>
          <p:nvPr/>
        </p:nvSpPr>
        <p:spPr>
          <a:xfrm>
            <a:off x="8338576" y="2915148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3" name="Tech Resesarch: Automatische Optimierung von Prompts"/>
          <p:cNvSpPr txBox="1"/>
          <p:nvPr/>
        </p:nvSpPr>
        <p:spPr>
          <a:xfrm>
            <a:off x="651218" y="716013"/>
            <a:ext cx="17658824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Tech Resesarch: </a:t>
            </a:r>
            <a:r>
              <a:t>Automatische Optimierung von Prompts</a:t>
            </a:r>
          </a:p>
        </p:txBody>
      </p:sp>
      <p:sp>
        <p:nvSpPr>
          <p:cNvPr id="59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595" name="Technische Durchbrüche:…"/>
          <p:cNvSpPr txBox="1"/>
          <p:nvPr/>
        </p:nvSpPr>
        <p:spPr>
          <a:xfrm>
            <a:off x="765627" y="2778534"/>
            <a:ext cx="20705673" cy="4491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Technische Durchbrüche: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In einer Studie von OpenAI und Microsoft wurden 58 Prompt Engineering-Techniken analysiert. [</a:t>
            </a:r>
            <a:r>
              <a:rPr i="1" u="sng">
                <a:hlinkClick r:id="rId2" invalidUrl="" action="" tgtFrame="" tooltip="" history="1" highlightClick="0" endSnd="0"/>
              </a:rPr>
              <a:t>Link</a:t>
            </a:r>
            <a:r>
              <a:t>]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Die besten Optionen wie Chain-of-Thought und </a:t>
            </a:r>
            <a:r>
              <a:rPr b="1"/>
              <a:t>FewShot-Analyse</a:t>
            </a:r>
            <a:r>
              <a:t> habe ich für den Browser implementiert, sodass sie in </a:t>
            </a:r>
            <a:r>
              <a:rPr b="1"/>
              <a:t>RedakTool lokal </a:t>
            </a:r>
            <a:r>
              <a:t>funktionieren können. [</a:t>
            </a:r>
            <a:r>
              <a:rPr i="1" u="sng">
                <a:hlinkClick r:id="rId3" invalidUrl="" action="" tgtFrame="" tooltip="" history="1" highlightClick="0" endSnd="0"/>
              </a:rPr>
              <a:t>Link</a:t>
            </a:r>
            <a:r>
              <a:t>]</a:t>
            </a:r>
          </a:p>
        </p:txBody>
      </p:sp>
      <p:pic>
        <p:nvPicPr>
          <p:cNvPr id="596" name="Bildschirmfoto 2024-10-25 um 10.30.19.png" descr="Bildschirmfoto 2024-10-25 um 10.30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417" y="7551965"/>
            <a:ext cx="11950701" cy="449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Bildschirmfoto 2024-10-25 um 10.30.35.png" descr="Bildschirmfoto 2024-10-25 um 10.30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3542" y="7551965"/>
            <a:ext cx="11784257" cy="4495801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🤖"/>
          <p:cNvSpPr txBox="1"/>
          <p:nvPr/>
        </p:nvSpPr>
        <p:spPr>
          <a:xfrm>
            <a:off x="8338576" y="2765505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1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2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603" name="Progress…"/>
          <p:cNvSpPr txBox="1"/>
          <p:nvPr/>
        </p:nvSpPr>
        <p:spPr>
          <a:xfrm>
            <a:off x="7258545" y="5703288"/>
            <a:ext cx="9866909" cy="2309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Progress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Eine kurze </a:t>
            </a:r>
            <a:r>
              <a:rPr b="1"/>
              <a:t>RedakTool</a:t>
            </a:r>
            <a:r>
              <a:t>-Zeitreise</a:t>
            </a:r>
          </a:p>
        </p:txBody>
      </p:sp>
      <p:sp>
        <p:nvSpPr>
          <p:cNvPr id="604" name="⏱️"/>
          <p:cNvSpPr txBox="1"/>
          <p:nvPr/>
        </p:nvSpPr>
        <p:spPr>
          <a:xfrm>
            <a:off x="11830050" y="4448241"/>
            <a:ext cx="72390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⏱️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Zahlen &amp; Fakten"/>
          <p:cNvSpPr txBox="1"/>
          <p:nvPr/>
        </p:nvSpPr>
        <p:spPr>
          <a:xfrm>
            <a:off x="651218" y="716013"/>
            <a:ext cx="5609656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Zahlen &amp; Fakten</a:t>
            </a:r>
          </a:p>
        </p:txBody>
      </p:sp>
      <p:sp>
        <p:nvSpPr>
          <p:cNvPr id="202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03" name="🤩"/>
          <p:cNvSpPr txBox="1"/>
          <p:nvPr/>
        </p:nvSpPr>
        <p:spPr>
          <a:xfrm>
            <a:off x="11683207" y="2627891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🤩</a:t>
            </a:r>
          </a:p>
        </p:txBody>
      </p:sp>
      <p:sp>
        <p:nvSpPr>
          <p:cNvPr id="204" name="🥳"/>
          <p:cNvSpPr txBox="1"/>
          <p:nvPr/>
        </p:nvSpPr>
        <p:spPr>
          <a:xfrm>
            <a:off x="11716837" y="4575315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🥳</a:t>
            </a:r>
          </a:p>
        </p:txBody>
      </p:sp>
      <p:sp>
        <p:nvSpPr>
          <p:cNvPr id="205" name="55"/>
          <p:cNvSpPr txBox="1"/>
          <p:nvPr/>
        </p:nvSpPr>
        <p:spPr>
          <a:xfrm>
            <a:off x="665590" y="2485924"/>
            <a:ext cx="1384301" cy="150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55</a:t>
            </a:r>
          </a:p>
        </p:txBody>
      </p:sp>
      <p:sp>
        <p:nvSpPr>
          <p:cNvPr id="206" name="Beta-Anmeldungen"/>
          <p:cNvSpPr txBox="1"/>
          <p:nvPr/>
        </p:nvSpPr>
        <p:spPr>
          <a:xfrm>
            <a:off x="2467641" y="2827309"/>
            <a:ext cx="5982110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Beta-Anmeldungen</a:t>
            </a:r>
          </a:p>
        </p:txBody>
      </p:sp>
      <p:pic>
        <p:nvPicPr>
          <p:cNvPr id="207" name="Bildschirmfoto 2024-10-22 um 15.11.50.png" descr="Bildschirmfoto 2024-10-22 um 15.1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9584" y="9949467"/>
            <a:ext cx="9319023" cy="1757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schirmfoto 2024-10-22 um 15.12.10.png" descr="Bildschirmfoto 2024-10-22 um 15.12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99862" y="9506398"/>
            <a:ext cx="9338465" cy="46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Monate Entwicklung"/>
          <p:cNvSpPr txBox="1"/>
          <p:nvPr/>
        </p:nvSpPr>
        <p:spPr>
          <a:xfrm>
            <a:off x="14176561" y="4819830"/>
            <a:ext cx="6419689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Monate Entwicklung</a:t>
            </a:r>
          </a:p>
        </p:txBody>
      </p:sp>
      <p:pic>
        <p:nvPicPr>
          <p:cNvPr id="210" name="Bildschirmfoto 2024-10-22 um 15.13.16.png" descr="Bildschirmfoto 2024-10-22 um 15.13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05516" y="6162098"/>
            <a:ext cx="9413536" cy="175795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Branchen-Events"/>
          <p:cNvSpPr txBox="1"/>
          <p:nvPr/>
        </p:nvSpPr>
        <p:spPr>
          <a:xfrm>
            <a:off x="14120257" y="2872407"/>
            <a:ext cx="5274153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Branchen-Events</a:t>
            </a:r>
          </a:p>
        </p:txBody>
      </p:sp>
      <p:sp>
        <p:nvSpPr>
          <p:cNvPr id="212" name="4"/>
          <p:cNvSpPr txBox="1"/>
          <p:nvPr/>
        </p:nvSpPr>
        <p:spPr>
          <a:xfrm>
            <a:off x="13092231" y="2591367"/>
            <a:ext cx="749301" cy="1508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3" name="6"/>
          <p:cNvSpPr txBox="1"/>
          <p:nvPr/>
        </p:nvSpPr>
        <p:spPr>
          <a:xfrm>
            <a:off x="13101612" y="4502265"/>
            <a:ext cx="749301" cy="150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14" name="18"/>
          <p:cNvSpPr txBox="1"/>
          <p:nvPr/>
        </p:nvSpPr>
        <p:spPr>
          <a:xfrm>
            <a:off x="684361" y="4561887"/>
            <a:ext cx="1384301" cy="1508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18</a:t>
            </a:r>
          </a:p>
        </p:txBody>
      </p:sp>
      <p:sp>
        <p:nvSpPr>
          <p:cNvPr id="215" name="Redaktions-Anmeldungen"/>
          <p:cNvSpPr txBox="1"/>
          <p:nvPr/>
        </p:nvSpPr>
        <p:spPr>
          <a:xfrm>
            <a:off x="2425698" y="4842927"/>
            <a:ext cx="7980488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Redaktions-Anmeldungen</a:t>
            </a:r>
          </a:p>
        </p:txBody>
      </p:sp>
      <p:sp>
        <p:nvSpPr>
          <p:cNvPr id="216" name="(darunter Spiegel, Zeit, DLR, Handelsblatt, …)"/>
          <p:cNvSpPr txBox="1"/>
          <p:nvPr/>
        </p:nvSpPr>
        <p:spPr>
          <a:xfrm>
            <a:off x="2498133" y="5857949"/>
            <a:ext cx="8280339" cy="565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(darunter Spiegel, Zeit, DLR, Handelsblatt, …)</a:t>
            </a:r>
          </a:p>
        </p:txBody>
      </p:sp>
      <p:sp>
        <p:nvSpPr>
          <p:cNvPr id="217" name="99+"/>
          <p:cNvSpPr txBox="1"/>
          <p:nvPr/>
        </p:nvSpPr>
        <p:spPr>
          <a:xfrm>
            <a:off x="665590" y="6972028"/>
            <a:ext cx="1759993" cy="147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98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99</a:t>
            </a:r>
            <a:r>
              <a:rPr sz="5600"/>
              <a:t>+</a:t>
            </a:r>
          </a:p>
        </p:txBody>
      </p:sp>
      <p:sp>
        <p:nvSpPr>
          <p:cNvPr id="218" name="…davon im letzten Monat:"/>
          <p:cNvSpPr txBox="1"/>
          <p:nvPr/>
        </p:nvSpPr>
        <p:spPr>
          <a:xfrm>
            <a:off x="13139735" y="8316245"/>
            <a:ext cx="8209156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…davon im letzten Monat:</a:t>
            </a:r>
          </a:p>
        </p:txBody>
      </p:sp>
      <p:sp>
        <p:nvSpPr>
          <p:cNvPr id="219" name="KI-Modelle integriert"/>
          <p:cNvSpPr txBox="1"/>
          <p:nvPr/>
        </p:nvSpPr>
        <p:spPr>
          <a:xfrm>
            <a:off x="2425698" y="7204758"/>
            <a:ext cx="6585063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KI-Modelle integriert</a:t>
            </a:r>
          </a:p>
        </p:txBody>
      </p:sp>
      <p:sp>
        <p:nvSpPr>
          <p:cNvPr id="220" name="(Sprachmodelle, Transkription, Embedding …)"/>
          <p:cNvSpPr txBox="1"/>
          <p:nvPr/>
        </p:nvSpPr>
        <p:spPr>
          <a:xfrm>
            <a:off x="2498133" y="8256283"/>
            <a:ext cx="8281604" cy="5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(Sprachmodelle, Transkription, Embedding …)</a:t>
            </a:r>
          </a:p>
        </p:txBody>
      </p:sp>
      <p:sp>
        <p:nvSpPr>
          <p:cNvPr id="221" name="KI-Workflows/Prompts"/>
          <p:cNvSpPr txBox="1"/>
          <p:nvPr/>
        </p:nvSpPr>
        <p:spPr>
          <a:xfrm>
            <a:off x="2425698" y="9566590"/>
            <a:ext cx="7171917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KI-Workflows/Prompts</a:t>
            </a:r>
          </a:p>
        </p:txBody>
      </p:sp>
      <p:sp>
        <p:nvSpPr>
          <p:cNvPr id="222" name="9"/>
          <p:cNvSpPr txBox="1"/>
          <p:nvPr/>
        </p:nvSpPr>
        <p:spPr>
          <a:xfrm>
            <a:off x="1215386" y="9291360"/>
            <a:ext cx="736601" cy="147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8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223" name="(Prosa, Zusammenfassung, Übersetzung, …)"/>
          <p:cNvSpPr txBox="1"/>
          <p:nvPr/>
        </p:nvSpPr>
        <p:spPr>
          <a:xfrm>
            <a:off x="2497501" y="10654618"/>
            <a:ext cx="7860978" cy="5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(Prosa, Zusammenfassung, Übersetzung, 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7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8" name="Wie alles anfing (Mai):"/>
          <p:cNvSpPr txBox="1"/>
          <p:nvPr/>
        </p:nvSpPr>
        <p:spPr>
          <a:xfrm>
            <a:off x="651218" y="716013"/>
            <a:ext cx="7447050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Wie alles anfing (Mai):</a:t>
            </a:r>
          </a:p>
        </p:txBody>
      </p:sp>
      <p:sp>
        <p:nvSpPr>
          <p:cNvPr id="609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610" name="redaktool_screen_3d.png" descr="redaktool_screen_3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5636" y="1403619"/>
            <a:ext cx="18772728" cy="11670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4" name="Wie es weiterging… (Spring Workshop)"/>
          <p:cNvSpPr txBox="1"/>
          <p:nvPr/>
        </p:nvSpPr>
        <p:spPr>
          <a:xfrm>
            <a:off x="651218" y="716013"/>
            <a:ext cx="12867036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Wie es weiterging… (Spring Workshop)</a:t>
            </a:r>
          </a:p>
        </p:txBody>
      </p:sp>
      <p:sp>
        <p:nvSpPr>
          <p:cNvPr id="61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616" name="brandbird (6).png" descr="brandbird (6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3950" y="1735977"/>
            <a:ext cx="20136100" cy="11287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9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0" name="Aktuell"/>
          <p:cNvSpPr txBox="1"/>
          <p:nvPr/>
        </p:nvSpPr>
        <p:spPr>
          <a:xfrm>
            <a:off x="651218" y="716013"/>
            <a:ext cx="2487328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Aktuell</a:t>
            </a:r>
          </a:p>
        </p:txBody>
      </p:sp>
      <p:sp>
        <p:nvSpPr>
          <p:cNvPr id="621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622" name="brandbird (6).png" descr="brandbird (6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3950" y="1735977"/>
            <a:ext cx="20136100" cy="11287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brandbird (10).png" descr="brandbird (10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0348" y="1246869"/>
            <a:ext cx="20723304" cy="1226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brandbird (11).png" descr="brandbird (1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6369" y="1190535"/>
            <a:ext cx="20931262" cy="12378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Rechteck"/>
          <p:cNvSpPr/>
          <p:nvPr/>
        </p:nvSpPr>
        <p:spPr>
          <a:xfrm>
            <a:off x="575752" y="272478"/>
            <a:ext cx="1141357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27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2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93" y="-6160"/>
            <a:ext cx="24384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con.svg" descr="icon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530" y="12761359"/>
            <a:ext cx="818902" cy="81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28" name="Use Cases…"/>
          <p:cNvSpPr txBox="1"/>
          <p:nvPr/>
        </p:nvSpPr>
        <p:spPr>
          <a:xfrm>
            <a:off x="7194884" y="5883388"/>
            <a:ext cx="9994232" cy="2309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Use Cases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29" name="✨"/>
          <p:cNvSpPr txBox="1"/>
          <p:nvPr/>
        </p:nvSpPr>
        <p:spPr>
          <a:xfrm>
            <a:off x="11830050" y="4630628"/>
            <a:ext cx="72390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Bildschirmfoto 2024-10-16 um 14.35.13.png" descr="Bildschirmfoto 2024-10-16 um 14.35.13.png"/>
          <p:cNvPicPr>
            <a:picLocks noChangeAspect="1"/>
          </p:cNvPicPr>
          <p:nvPr/>
        </p:nvPicPr>
        <p:blipFill>
          <a:blip r:embed="rId2">
            <a:extLst/>
          </a:blip>
          <a:srcRect l="2212" t="41161" r="452" b="2501"/>
          <a:stretch>
            <a:fillRect/>
          </a:stretch>
        </p:blipFill>
        <p:spPr>
          <a:xfrm>
            <a:off x="-2479254" y="2466181"/>
            <a:ext cx="26991172" cy="888532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Rechteck"/>
          <p:cNvSpPr/>
          <p:nvPr/>
        </p:nvSpPr>
        <p:spPr>
          <a:xfrm>
            <a:off x="1108107" y="2739497"/>
            <a:ext cx="4382014" cy="2714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36" name="Use Cases"/>
          <p:cNvSpPr txBox="1"/>
          <p:nvPr/>
        </p:nvSpPr>
        <p:spPr>
          <a:xfrm>
            <a:off x="10542770" y="6384965"/>
            <a:ext cx="3298460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Cases</a:t>
            </a:r>
          </a:p>
        </p:txBody>
      </p:sp>
      <p:sp>
        <p:nvSpPr>
          <p:cNvPr id="237" name="Use Case: Redakteur*innen"/>
          <p:cNvSpPr txBox="1"/>
          <p:nvPr/>
        </p:nvSpPr>
        <p:spPr>
          <a:xfrm>
            <a:off x="7680759" y="640928"/>
            <a:ext cx="9022483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Case: Redakteur*innen</a:t>
            </a:r>
          </a:p>
        </p:txBody>
      </p:sp>
      <p:sp>
        <p:nvSpPr>
          <p:cNvPr id="238" name="„Nervige“ Arbeit mit KI schnell &amp; mit…"/>
          <p:cNvSpPr/>
          <p:nvPr/>
        </p:nvSpPr>
        <p:spPr>
          <a:xfrm>
            <a:off x="587161" y="2944083"/>
            <a:ext cx="4823223" cy="2305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8" y="0"/>
                </a:moveTo>
                <a:cubicBezTo>
                  <a:pt x="2373" y="0"/>
                  <a:pt x="2135" y="499"/>
                  <a:pt x="2135" y="1116"/>
                </a:cubicBezTo>
                <a:lnTo>
                  <a:pt x="2135" y="8933"/>
                </a:lnTo>
                <a:lnTo>
                  <a:pt x="0" y="11164"/>
                </a:lnTo>
                <a:lnTo>
                  <a:pt x="2135" y="13400"/>
                </a:lnTo>
                <a:lnTo>
                  <a:pt x="2135" y="20481"/>
                </a:lnTo>
                <a:cubicBezTo>
                  <a:pt x="2135" y="21097"/>
                  <a:pt x="2373" y="21600"/>
                  <a:pt x="2668" y="21600"/>
                </a:cubicBezTo>
                <a:lnTo>
                  <a:pt x="21067" y="21600"/>
                </a:lnTo>
                <a:cubicBezTo>
                  <a:pt x="21362" y="21600"/>
                  <a:pt x="21600" y="21097"/>
                  <a:pt x="21600" y="20481"/>
                </a:cubicBezTo>
                <a:lnTo>
                  <a:pt x="21600" y="1116"/>
                </a:lnTo>
                <a:cubicBezTo>
                  <a:pt x="21600" y="499"/>
                  <a:pt x="21362" y="0"/>
                  <a:pt x="21067" y="0"/>
                </a:cubicBezTo>
                <a:lnTo>
                  <a:pt x="266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„Nervige“ Arbeit mit KI schnell &amp; mit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Qualitätssicherung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erledigen.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Bildschirmfoto 2024-10-16 um 14.35.07.png" descr="Bildschirmfoto 2024-10-16 um 14.35.07.png"/>
          <p:cNvPicPr>
            <a:picLocks noChangeAspect="1"/>
          </p:cNvPicPr>
          <p:nvPr/>
        </p:nvPicPr>
        <p:blipFill>
          <a:blip r:embed="rId2">
            <a:extLst/>
          </a:blip>
          <a:srcRect l="935" t="0" r="0" b="51817"/>
          <a:stretch>
            <a:fillRect/>
          </a:stretch>
        </p:blipFill>
        <p:spPr>
          <a:xfrm>
            <a:off x="1696260" y="2499760"/>
            <a:ext cx="27405619" cy="954692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Rechteck"/>
          <p:cNvSpPr/>
          <p:nvPr/>
        </p:nvSpPr>
        <p:spPr>
          <a:xfrm>
            <a:off x="4175147" y="4847610"/>
            <a:ext cx="4822922" cy="30416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45" name="Use Case: IT-Verantwortliche"/>
          <p:cNvSpPr txBox="1"/>
          <p:nvPr/>
        </p:nvSpPr>
        <p:spPr>
          <a:xfrm>
            <a:off x="7396844" y="678471"/>
            <a:ext cx="9590312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Case: IT-Verantwortliche</a:t>
            </a:r>
          </a:p>
        </p:txBody>
      </p:sp>
      <p:sp>
        <p:nvSpPr>
          <p:cNvPr id="246" name="KI im eigenen Medienhaus…"/>
          <p:cNvSpPr/>
          <p:nvPr/>
        </p:nvSpPr>
        <p:spPr>
          <a:xfrm>
            <a:off x="3574822" y="4847610"/>
            <a:ext cx="5174458" cy="304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7" y="0"/>
                </a:moveTo>
                <a:cubicBezTo>
                  <a:pt x="2373" y="0"/>
                  <a:pt x="2134" y="406"/>
                  <a:pt x="2134" y="908"/>
                </a:cubicBezTo>
                <a:lnTo>
                  <a:pt x="2134" y="10707"/>
                </a:lnTo>
                <a:lnTo>
                  <a:pt x="0" y="12522"/>
                </a:lnTo>
                <a:lnTo>
                  <a:pt x="2134" y="14337"/>
                </a:lnTo>
                <a:lnTo>
                  <a:pt x="2134" y="20692"/>
                </a:lnTo>
                <a:cubicBezTo>
                  <a:pt x="2134" y="21194"/>
                  <a:pt x="2373" y="21600"/>
                  <a:pt x="2667" y="21600"/>
                </a:cubicBezTo>
                <a:lnTo>
                  <a:pt x="21067" y="21600"/>
                </a:lnTo>
                <a:cubicBezTo>
                  <a:pt x="21361" y="21600"/>
                  <a:pt x="21600" y="21194"/>
                  <a:pt x="21600" y="20692"/>
                </a:cubicBezTo>
                <a:lnTo>
                  <a:pt x="21600" y="908"/>
                </a:lnTo>
                <a:cubicBezTo>
                  <a:pt x="21600" y="406"/>
                  <a:pt x="21361" y="0"/>
                  <a:pt x="21067" y="0"/>
                </a:cubicBezTo>
                <a:lnTo>
                  <a:pt x="266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KI im eigenen Medienhaus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ohne große technische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Hürden einsetzen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Bildschirmfoto 2024-10-16 um 14.35.07.png" descr="Bildschirmfoto 2024-10-16 um 14.35.07.png"/>
          <p:cNvPicPr>
            <a:picLocks noChangeAspect="1"/>
          </p:cNvPicPr>
          <p:nvPr/>
        </p:nvPicPr>
        <p:blipFill>
          <a:blip r:embed="rId2">
            <a:extLst/>
          </a:blip>
          <a:srcRect l="0" t="46805" r="0" b="0"/>
          <a:stretch>
            <a:fillRect/>
          </a:stretch>
        </p:blipFill>
        <p:spPr>
          <a:xfrm>
            <a:off x="95972" y="2487011"/>
            <a:ext cx="26374478" cy="1004846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echteck"/>
          <p:cNvSpPr/>
          <p:nvPr/>
        </p:nvSpPr>
        <p:spPr>
          <a:xfrm>
            <a:off x="1490843" y="3176958"/>
            <a:ext cx="6083975" cy="30416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0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53" name="Use Cases"/>
          <p:cNvSpPr txBox="1"/>
          <p:nvPr/>
        </p:nvSpPr>
        <p:spPr>
          <a:xfrm>
            <a:off x="10542770" y="6384965"/>
            <a:ext cx="3298460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Cases</a:t>
            </a:r>
          </a:p>
        </p:txBody>
      </p:sp>
      <p:sp>
        <p:nvSpPr>
          <p:cNvPr id="254" name="Use Case: Prompt-Expert*innen"/>
          <p:cNvSpPr txBox="1"/>
          <p:nvPr/>
        </p:nvSpPr>
        <p:spPr>
          <a:xfrm>
            <a:off x="6938776" y="636431"/>
            <a:ext cx="10506448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Case: Prompt-Expert*innen</a:t>
            </a:r>
          </a:p>
        </p:txBody>
      </p:sp>
      <p:sp>
        <p:nvSpPr>
          <p:cNvPr id="255" name="Schnell &amp; flexibel eigene Prompts und einfache RAG-Workflows testen und  einsetzen."/>
          <p:cNvSpPr/>
          <p:nvPr/>
        </p:nvSpPr>
        <p:spPr>
          <a:xfrm>
            <a:off x="643188" y="3730691"/>
            <a:ext cx="6915945" cy="233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9" y="0"/>
                </a:moveTo>
                <a:cubicBezTo>
                  <a:pt x="2374" y="0"/>
                  <a:pt x="2134" y="709"/>
                  <a:pt x="2134" y="1581"/>
                </a:cubicBezTo>
                <a:lnTo>
                  <a:pt x="2134" y="3676"/>
                </a:lnTo>
                <a:lnTo>
                  <a:pt x="0" y="6834"/>
                </a:lnTo>
                <a:lnTo>
                  <a:pt x="2134" y="9993"/>
                </a:lnTo>
                <a:lnTo>
                  <a:pt x="2134" y="20019"/>
                </a:lnTo>
                <a:cubicBezTo>
                  <a:pt x="2134" y="20891"/>
                  <a:pt x="2374" y="21600"/>
                  <a:pt x="2669" y="21600"/>
                </a:cubicBezTo>
                <a:lnTo>
                  <a:pt x="21066" y="21600"/>
                </a:lnTo>
                <a:cubicBezTo>
                  <a:pt x="21360" y="21600"/>
                  <a:pt x="21600" y="20891"/>
                  <a:pt x="21600" y="20019"/>
                </a:cubicBezTo>
                <a:lnTo>
                  <a:pt x="21600" y="1581"/>
                </a:lnTo>
                <a:cubicBezTo>
                  <a:pt x="21600" y="709"/>
                  <a:pt x="21360" y="0"/>
                  <a:pt x="21066" y="0"/>
                </a:cubicBezTo>
                <a:lnTo>
                  <a:pt x="266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Schnell &amp; flexibel eigene Prompts und einfache RAG-Workflows testen und  einsetzen.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